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9CFA0-2A60-4CF6-88FA-37F6C6172D0B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A44B6-7640-41F5-A18E-4E83DF52DC3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065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69E01E-0AC7-4A54-AE34-B1E9EBE8946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921583-B7BE-4EA3-A8B3-EF3B8D1FCC1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111A3A-E375-48FD-97C8-553C0BCAA4E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177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09E4D7-3F05-41E3-8919-8CE372CCE4E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D0EE1F-358D-44CE-9E3A-8E11C8217D2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A3B748-C231-4542-A3AD-A716323E151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9142AB-9D76-44A9-BDA1-05E550A3078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00759-704C-4D4E-8AC7-B9C85155CAF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41659B-32A2-4905-9B87-CDF917102B2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6C8627-645A-4A19-80FC-1931FD4C8DC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17C8D-31A0-4FB9-8A4C-A5C55EFB8FC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9B430B-DE00-435B-B76F-3FDBD5CA32A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00213"/>
            <a:ext cx="8229600" cy="4608512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9 Οκτωβρίου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Κολλέγιο Ψυχικού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188"/>
            <a:ext cx="213360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36232-60DB-43BF-8729-027F455B04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6BA7-DEA6-4877-8685-8C135AE14877}" type="datetimeFigureOut">
              <a:rPr lang="el-GR" smtClean="0"/>
              <a:t>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909B1-175D-43C1-BB96-7DCB3CB9EDE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ΤΕΣΤ ΛΑΜΔΑ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994525" cy="1143000"/>
          </a:xfrm>
        </p:spPr>
        <p:txBody>
          <a:bodyPr/>
          <a:lstStyle/>
          <a:p>
            <a:r>
              <a:rPr lang="el-GR" b="1" smtClean="0">
                <a:solidFill>
                  <a:srgbClr val="C00000"/>
                </a:solidFill>
              </a:rPr>
              <a:t>Προφίλ δυσλεξίας (Ν=15)</a:t>
            </a:r>
          </a:p>
        </p:txBody>
      </p:sp>
      <p:graphicFrame>
        <p:nvGraphicFramePr>
          <p:cNvPr id="192784" name="Group 272"/>
          <p:cNvGraphicFramePr>
            <a:graphicFrameLocks noGrp="1"/>
          </p:cNvGraphicFramePr>
          <p:nvPr>
            <p:ph type="tbl" idx="1"/>
          </p:nvPr>
        </p:nvGraphicFramePr>
        <p:xfrm>
          <a:off x="457200" y="1344613"/>
          <a:ext cx="8229600" cy="4963849"/>
        </p:xfrm>
        <a:graphic>
          <a:graphicData uri="http://schemas.openxmlformats.org/drawingml/2006/table">
            <a:tbl>
              <a:tblPr/>
              <a:tblGrid>
                <a:gridCol w="3127375"/>
                <a:gridCol w="504825"/>
                <a:gridCol w="642938"/>
                <a:gridCol w="642937"/>
                <a:gridCol w="644525"/>
                <a:gridCol w="361950"/>
                <a:gridCol w="498475"/>
                <a:gridCol w="508000"/>
                <a:gridCol w="649288"/>
                <a:gridCol w="649287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54000" marB="540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Εργαλείο 11 (Β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′–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Δ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′ Δημοτικού)</a:t>
                      </a:r>
                    </a:p>
                  </a:txBody>
                  <a:tcPr marL="0" marR="0" marT="54000" marB="54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Ακρίβεια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Ταχύτητα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Αναγνώριση εικόνας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Αναγνώριση λέξεων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Ιστορική ορθογραφία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Γραμματική ορθογραφία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Προφορική κατανόηση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Γραπτή κατανόηση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Μελέτη γραπτού κειμένου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Συμπλήρωση προτάσεων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Λεκτικές αναλογίες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Επιλογή εικόνας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Ορισμός λέξεων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Εύρος γραμμάτων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Οπτικές αλληλουχίες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Συμπλήρωση σχημάτων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Αναπαραγωγή ρυθμών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44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/>
          </a:p>
        </p:txBody>
      </p:sp>
      <p:sp>
        <p:nvSpPr>
          <p:cNvPr id="544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/>
          </a:p>
        </p:txBody>
      </p:sp>
      <p:sp>
        <p:nvSpPr>
          <p:cNvPr id="544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/>
          </a:p>
        </p:txBody>
      </p:sp>
      <p:grpSp>
        <p:nvGrpSpPr>
          <p:cNvPr id="2" name="Group 269"/>
          <p:cNvGrpSpPr>
            <a:grpSpLocks/>
          </p:cNvGrpSpPr>
          <p:nvPr/>
        </p:nvGrpSpPr>
        <p:grpSpPr bwMode="auto">
          <a:xfrm>
            <a:off x="4357688" y="2147888"/>
            <a:ext cx="1366837" cy="4121150"/>
            <a:chOff x="2745" y="1353"/>
            <a:chExt cx="861" cy="2596"/>
          </a:xfrm>
        </p:grpSpPr>
        <p:sp>
          <p:nvSpPr>
            <p:cNvPr id="54473" name="Line 205"/>
            <p:cNvSpPr>
              <a:spLocks noChangeShapeType="1"/>
            </p:cNvSpPr>
            <p:nvPr/>
          </p:nvSpPr>
          <p:spPr bwMode="auto">
            <a:xfrm>
              <a:off x="3589" y="3740"/>
              <a:ext cx="8" cy="20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74" name="Line 207"/>
            <p:cNvSpPr>
              <a:spLocks noChangeShapeType="1"/>
            </p:cNvSpPr>
            <p:nvPr/>
          </p:nvSpPr>
          <p:spPr bwMode="auto">
            <a:xfrm>
              <a:off x="3180" y="1929"/>
              <a:ext cx="409" cy="16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75" name="Line 208"/>
            <p:cNvSpPr>
              <a:spLocks noChangeShapeType="1"/>
            </p:cNvSpPr>
            <p:nvPr/>
          </p:nvSpPr>
          <p:spPr bwMode="auto">
            <a:xfrm flipH="1">
              <a:off x="2763" y="1353"/>
              <a:ext cx="426" cy="2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76" name="Line 209"/>
            <p:cNvSpPr>
              <a:spLocks noChangeShapeType="1"/>
            </p:cNvSpPr>
            <p:nvPr/>
          </p:nvSpPr>
          <p:spPr bwMode="auto">
            <a:xfrm>
              <a:off x="3180" y="2830"/>
              <a:ext cx="426" cy="16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77" name="Line 214"/>
            <p:cNvSpPr>
              <a:spLocks noChangeShapeType="1"/>
            </p:cNvSpPr>
            <p:nvPr/>
          </p:nvSpPr>
          <p:spPr bwMode="auto">
            <a:xfrm flipH="1">
              <a:off x="2745" y="1541"/>
              <a:ext cx="9" cy="1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78" name="Line 215"/>
            <p:cNvSpPr>
              <a:spLocks noChangeShapeType="1"/>
            </p:cNvSpPr>
            <p:nvPr/>
          </p:nvSpPr>
          <p:spPr bwMode="auto">
            <a:xfrm flipH="1">
              <a:off x="3154" y="2309"/>
              <a:ext cx="426" cy="3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79" name="Line 231"/>
            <p:cNvSpPr>
              <a:spLocks noChangeShapeType="1"/>
            </p:cNvSpPr>
            <p:nvPr/>
          </p:nvSpPr>
          <p:spPr bwMode="auto">
            <a:xfrm>
              <a:off x="3188" y="2623"/>
              <a:ext cx="8" cy="1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80" name="Line 233"/>
            <p:cNvSpPr>
              <a:spLocks noChangeShapeType="1"/>
            </p:cNvSpPr>
            <p:nvPr/>
          </p:nvSpPr>
          <p:spPr bwMode="auto">
            <a:xfrm flipH="1">
              <a:off x="2771" y="3011"/>
              <a:ext cx="819" cy="3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81" name="Line 259"/>
            <p:cNvSpPr>
              <a:spLocks noChangeShapeType="1"/>
            </p:cNvSpPr>
            <p:nvPr/>
          </p:nvSpPr>
          <p:spPr bwMode="auto">
            <a:xfrm>
              <a:off x="3579" y="2103"/>
              <a:ext cx="8" cy="20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82" name="Line 262"/>
            <p:cNvSpPr>
              <a:spLocks noChangeShapeType="1"/>
            </p:cNvSpPr>
            <p:nvPr/>
          </p:nvSpPr>
          <p:spPr bwMode="auto">
            <a:xfrm>
              <a:off x="2765" y="3400"/>
              <a:ext cx="426" cy="16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83" name="Line 263"/>
            <p:cNvSpPr>
              <a:spLocks noChangeShapeType="1"/>
            </p:cNvSpPr>
            <p:nvPr/>
          </p:nvSpPr>
          <p:spPr bwMode="auto">
            <a:xfrm>
              <a:off x="2765" y="1747"/>
              <a:ext cx="426" cy="16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84" name="Line 264"/>
            <p:cNvSpPr>
              <a:spLocks noChangeShapeType="1"/>
            </p:cNvSpPr>
            <p:nvPr/>
          </p:nvSpPr>
          <p:spPr bwMode="auto">
            <a:xfrm>
              <a:off x="3174" y="3567"/>
              <a:ext cx="401" cy="1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267"/>
          <p:cNvGrpSpPr>
            <a:grpSpLocks/>
          </p:cNvGrpSpPr>
          <p:nvPr/>
        </p:nvGrpSpPr>
        <p:grpSpPr bwMode="auto">
          <a:xfrm>
            <a:off x="6618288" y="1338263"/>
            <a:ext cx="1751012" cy="4641850"/>
            <a:chOff x="4169" y="843"/>
            <a:chExt cx="1103" cy="2924"/>
          </a:xfrm>
        </p:grpSpPr>
        <p:sp>
          <p:nvSpPr>
            <p:cNvPr id="54464" name="Line 213"/>
            <p:cNvSpPr>
              <a:spLocks noChangeShapeType="1"/>
            </p:cNvSpPr>
            <p:nvPr/>
          </p:nvSpPr>
          <p:spPr bwMode="auto">
            <a:xfrm>
              <a:off x="4174" y="1547"/>
              <a:ext cx="8" cy="35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65" name="Line 232"/>
            <p:cNvSpPr>
              <a:spLocks noChangeShapeType="1"/>
            </p:cNvSpPr>
            <p:nvPr/>
          </p:nvSpPr>
          <p:spPr bwMode="auto">
            <a:xfrm>
              <a:off x="4193" y="1934"/>
              <a:ext cx="1060" cy="1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66" name="Line 239"/>
            <p:cNvSpPr>
              <a:spLocks noChangeShapeType="1"/>
            </p:cNvSpPr>
            <p:nvPr/>
          </p:nvSpPr>
          <p:spPr bwMode="auto">
            <a:xfrm flipH="1">
              <a:off x="4182" y="1362"/>
              <a:ext cx="1077" cy="1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67" name="Line 253"/>
            <p:cNvSpPr>
              <a:spLocks noChangeShapeType="1"/>
            </p:cNvSpPr>
            <p:nvPr/>
          </p:nvSpPr>
          <p:spPr bwMode="auto">
            <a:xfrm>
              <a:off x="4857" y="843"/>
              <a:ext cx="8" cy="35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68" name="Line 257"/>
            <p:cNvSpPr>
              <a:spLocks noChangeShapeType="1"/>
            </p:cNvSpPr>
            <p:nvPr/>
          </p:nvSpPr>
          <p:spPr bwMode="auto">
            <a:xfrm>
              <a:off x="5269" y="2990"/>
              <a:ext cx="0" cy="77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69" name="Line 258"/>
            <p:cNvSpPr>
              <a:spLocks noChangeShapeType="1"/>
            </p:cNvSpPr>
            <p:nvPr/>
          </p:nvSpPr>
          <p:spPr bwMode="auto">
            <a:xfrm>
              <a:off x="5264" y="2084"/>
              <a:ext cx="8" cy="20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70" name="Line 260"/>
            <p:cNvSpPr>
              <a:spLocks noChangeShapeType="1"/>
            </p:cNvSpPr>
            <p:nvPr/>
          </p:nvSpPr>
          <p:spPr bwMode="auto">
            <a:xfrm>
              <a:off x="4169" y="2483"/>
              <a:ext cx="8" cy="35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71" name="Line 265"/>
            <p:cNvSpPr>
              <a:spLocks noChangeShapeType="1"/>
            </p:cNvSpPr>
            <p:nvPr/>
          </p:nvSpPr>
          <p:spPr bwMode="auto">
            <a:xfrm flipH="1">
              <a:off x="4184" y="2266"/>
              <a:ext cx="1077" cy="1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472" name="Line 266"/>
            <p:cNvSpPr>
              <a:spLocks noChangeShapeType="1"/>
            </p:cNvSpPr>
            <p:nvPr/>
          </p:nvSpPr>
          <p:spPr bwMode="auto">
            <a:xfrm>
              <a:off x="4195" y="2838"/>
              <a:ext cx="1060" cy="1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268"/>
          <p:cNvGrpSpPr>
            <a:grpSpLocks/>
          </p:cNvGrpSpPr>
          <p:nvPr/>
        </p:nvGrpSpPr>
        <p:grpSpPr bwMode="auto">
          <a:xfrm>
            <a:off x="6516688" y="2046288"/>
            <a:ext cx="1955800" cy="4024312"/>
            <a:chOff x="4105" y="1289"/>
            <a:chExt cx="1232" cy="2535"/>
          </a:xfrm>
        </p:grpSpPr>
        <p:sp>
          <p:nvSpPr>
            <p:cNvPr id="54452" name="Oval 241"/>
            <p:cNvSpPr>
              <a:spLocks noChangeArrowheads="1"/>
            </p:cNvSpPr>
            <p:nvPr/>
          </p:nvSpPr>
          <p:spPr bwMode="auto">
            <a:xfrm>
              <a:off x="5195" y="128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53" name="Oval 242"/>
            <p:cNvSpPr>
              <a:spLocks noChangeArrowheads="1"/>
            </p:cNvSpPr>
            <p:nvPr/>
          </p:nvSpPr>
          <p:spPr bwMode="auto">
            <a:xfrm>
              <a:off x="5195" y="292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54" name="Oval 243"/>
            <p:cNvSpPr>
              <a:spLocks noChangeArrowheads="1"/>
            </p:cNvSpPr>
            <p:nvPr/>
          </p:nvSpPr>
          <p:spPr bwMode="auto">
            <a:xfrm>
              <a:off x="4105" y="2407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55" name="Oval 244"/>
            <p:cNvSpPr>
              <a:spLocks noChangeArrowheads="1"/>
            </p:cNvSpPr>
            <p:nvPr/>
          </p:nvSpPr>
          <p:spPr bwMode="auto">
            <a:xfrm>
              <a:off x="4105" y="166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56" name="Oval 245"/>
            <p:cNvSpPr>
              <a:spLocks noChangeArrowheads="1"/>
            </p:cNvSpPr>
            <p:nvPr/>
          </p:nvSpPr>
          <p:spPr bwMode="auto">
            <a:xfrm>
              <a:off x="4105" y="1848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57" name="Oval 247"/>
            <p:cNvSpPr>
              <a:spLocks noChangeArrowheads="1"/>
            </p:cNvSpPr>
            <p:nvPr/>
          </p:nvSpPr>
          <p:spPr bwMode="auto">
            <a:xfrm>
              <a:off x="5195" y="202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58" name="Oval 248"/>
            <p:cNvSpPr>
              <a:spLocks noChangeArrowheads="1"/>
            </p:cNvSpPr>
            <p:nvPr/>
          </p:nvSpPr>
          <p:spPr bwMode="auto">
            <a:xfrm>
              <a:off x="5195" y="2213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59" name="Oval 249"/>
            <p:cNvSpPr>
              <a:spLocks noChangeArrowheads="1"/>
            </p:cNvSpPr>
            <p:nvPr/>
          </p:nvSpPr>
          <p:spPr bwMode="auto">
            <a:xfrm>
              <a:off x="4105" y="258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60" name="Oval 250"/>
            <p:cNvSpPr>
              <a:spLocks noChangeArrowheads="1"/>
            </p:cNvSpPr>
            <p:nvPr/>
          </p:nvSpPr>
          <p:spPr bwMode="auto">
            <a:xfrm>
              <a:off x="4105" y="2763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61" name="Oval 254"/>
            <p:cNvSpPr>
              <a:spLocks noChangeArrowheads="1"/>
            </p:cNvSpPr>
            <p:nvPr/>
          </p:nvSpPr>
          <p:spPr bwMode="auto">
            <a:xfrm>
              <a:off x="4105" y="148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62" name="Oval 255"/>
            <p:cNvSpPr>
              <a:spLocks noChangeArrowheads="1"/>
            </p:cNvSpPr>
            <p:nvPr/>
          </p:nvSpPr>
          <p:spPr bwMode="auto">
            <a:xfrm>
              <a:off x="5195" y="349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63" name="Oval 256"/>
            <p:cNvSpPr>
              <a:spLocks noChangeArrowheads="1"/>
            </p:cNvSpPr>
            <p:nvPr/>
          </p:nvSpPr>
          <p:spPr bwMode="auto">
            <a:xfrm>
              <a:off x="5195" y="3682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5" name="Group 270"/>
          <p:cNvGrpSpPr>
            <a:grpSpLocks/>
          </p:cNvGrpSpPr>
          <p:nvPr/>
        </p:nvGrpSpPr>
        <p:grpSpPr bwMode="auto">
          <a:xfrm>
            <a:off x="4275138" y="2033588"/>
            <a:ext cx="1535112" cy="4313237"/>
            <a:chOff x="2693" y="1281"/>
            <a:chExt cx="967" cy="2717"/>
          </a:xfrm>
        </p:grpSpPr>
        <p:sp>
          <p:nvSpPr>
            <p:cNvPr id="54439" name="Oval 217"/>
            <p:cNvSpPr>
              <a:spLocks noChangeArrowheads="1"/>
            </p:cNvSpPr>
            <p:nvPr/>
          </p:nvSpPr>
          <p:spPr bwMode="auto">
            <a:xfrm>
              <a:off x="3114" y="128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40" name="Oval 218"/>
            <p:cNvSpPr>
              <a:spLocks noChangeArrowheads="1"/>
            </p:cNvSpPr>
            <p:nvPr/>
          </p:nvSpPr>
          <p:spPr bwMode="auto">
            <a:xfrm>
              <a:off x="2694" y="147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41" name="Oval 219"/>
            <p:cNvSpPr>
              <a:spLocks noChangeArrowheads="1"/>
            </p:cNvSpPr>
            <p:nvPr/>
          </p:nvSpPr>
          <p:spPr bwMode="auto">
            <a:xfrm>
              <a:off x="3114" y="184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42" name="Oval 220"/>
            <p:cNvSpPr>
              <a:spLocks noChangeArrowheads="1"/>
            </p:cNvSpPr>
            <p:nvPr/>
          </p:nvSpPr>
          <p:spPr bwMode="auto">
            <a:xfrm>
              <a:off x="3518" y="204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43" name="Oval 221"/>
            <p:cNvSpPr>
              <a:spLocks noChangeArrowheads="1"/>
            </p:cNvSpPr>
            <p:nvPr/>
          </p:nvSpPr>
          <p:spPr bwMode="auto">
            <a:xfrm>
              <a:off x="2693" y="166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44" name="Oval 222"/>
            <p:cNvSpPr>
              <a:spLocks noChangeArrowheads="1"/>
            </p:cNvSpPr>
            <p:nvPr/>
          </p:nvSpPr>
          <p:spPr bwMode="auto">
            <a:xfrm>
              <a:off x="3518" y="2237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45" name="Oval 223"/>
            <p:cNvSpPr>
              <a:spLocks noChangeArrowheads="1"/>
            </p:cNvSpPr>
            <p:nvPr/>
          </p:nvSpPr>
          <p:spPr bwMode="auto">
            <a:xfrm>
              <a:off x="3114" y="2582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46" name="Oval 224"/>
            <p:cNvSpPr>
              <a:spLocks noChangeArrowheads="1"/>
            </p:cNvSpPr>
            <p:nvPr/>
          </p:nvSpPr>
          <p:spPr bwMode="auto">
            <a:xfrm>
              <a:off x="3114" y="275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47" name="Oval 225"/>
            <p:cNvSpPr>
              <a:spLocks noChangeArrowheads="1"/>
            </p:cNvSpPr>
            <p:nvPr/>
          </p:nvSpPr>
          <p:spPr bwMode="auto">
            <a:xfrm>
              <a:off x="3518" y="294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48" name="Oval 226"/>
            <p:cNvSpPr>
              <a:spLocks noChangeArrowheads="1"/>
            </p:cNvSpPr>
            <p:nvPr/>
          </p:nvSpPr>
          <p:spPr bwMode="auto">
            <a:xfrm>
              <a:off x="2702" y="330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49" name="Oval 227"/>
            <p:cNvSpPr>
              <a:spLocks noChangeArrowheads="1"/>
            </p:cNvSpPr>
            <p:nvPr/>
          </p:nvSpPr>
          <p:spPr bwMode="auto">
            <a:xfrm>
              <a:off x="3114" y="349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50" name="Oval 228"/>
            <p:cNvSpPr>
              <a:spLocks noChangeArrowheads="1"/>
            </p:cNvSpPr>
            <p:nvPr/>
          </p:nvSpPr>
          <p:spPr bwMode="auto">
            <a:xfrm>
              <a:off x="3518" y="368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4451" name="Oval 229"/>
            <p:cNvSpPr>
              <a:spLocks noChangeArrowheads="1"/>
            </p:cNvSpPr>
            <p:nvPr/>
          </p:nvSpPr>
          <p:spPr bwMode="auto">
            <a:xfrm>
              <a:off x="3518" y="385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175"/>
            <a:ext cx="6994525" cy="1143000"/>
          </a:xfrm>
        </p:spPr>
        <p:txBody>
          <a:bodyPr/>
          <a:lstStyle/>
          <a:p>
            <a:r>
              <a:rPr lang="el-GR" b="1" smtClean="0">
                <a:solidFill>
                  <a:srgbClr val="C00000"/>
                </a:solidFill>
              </a:rPr>
              <a:t>Προφίλ δυσλεξίας (Ν=15)</a:t>
            </a:r>
          </a:p>
        </p:txBody>
      </p:sp>
      <p:graphicFrame>
        <p:nvGraphicFramePr>
          <p:cNvPr id="19456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344613"/>
          <a:ext cx="8229600" cy="5027349"/>
        </p:xfrm>
        <a:graphic>
          <a:graphicData uri="http://schemas.openxmlformats.org/drawingml/2006/table">
            <a:tbl>
              <a:tblPr/>
              <a:tblGrid>
                <a:gridCol w="3127375"/>
                <a:gridCol w="504825"/>
                <a:gridCol w="642938"/>
                <a:gridCol w="642937"/>
                <a:gridCol w="644525"/>
                <a:gridCol w="361950"/>
                <a:gridCol w="498475"/>
                <a:gridCol w="508000"/>
                <a:gridCol w="649288"/>
                <a:gridCol w="649287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54000" marB="540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Εργαλείο 12 (Ε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′ Δημοτικού–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Β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′ Γυμνασίου)</a:t>
                      </a:r>
                    </a:p>
                  </a:txBody>
                  <a:tcPr marL="0" marR="0" marT="54000" marB="54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Ακρίβεια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Ταχύτητα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Αναγνώριση εικόνας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Αναγνώριση λέξεων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Ιστορική ορθογραφία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Γραμματική ορθογραφία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Προφορική κατανόηση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Γραπτή κατανόηση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Μελέτη γραπτού κειμένου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Συμπλήρωση προτάσεων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Λεκτικές αναλογίες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Επιλογή εικόνας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Ορισμός λέξεων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Εύρος γραμμάτων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Οπτικές αλληλουχίες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Συμπλήρωση σχημάτων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Αναπαραγωγή ρυθμών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545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/>
              <a:t>9 Οκτωβρίου 2008</a:t>
            </a:r>
          </a:p>
        </p:txBody>
      </p:sp>
      <p:sp>
        <p:nvSpPr>
          <p:cNvPr id="554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/>
              <a:t>Κολλέγιο Ψυχικού</a:t>
            </a:r>
          </a:p>
        </p:txBody>
      </p:sp>
      <p:sp>
        <p:nvSpPr>
          <p:cNvPr id="55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CA4FE8-9ED6-408E-9DEF-778ED946C033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 smtClean="0"/>
          </a:p>
        </p:txBody>
      </p:sp>
      <p:grpSp>
        <p:nvGrpSpPr>
          <p:cNvPr id="2" name="Group 260"/>
          <p:cNvGrpSpPr>
            <a:grpSpLocks/>
          </p:cNvGrpSpPr>
          <p:nvPr/>
        </p:nvGrpSpPr>
        <p:grpSpPr bwMode="auto">
          <a:xfrm>
            <a:off x="3765550" y="2149475"/>
            <a:ext cx="1909763" cy="3844925"/>
            <a:chOff x="2372" y="1354"/>
            <a:chExt cx="1203" cy="2422"/>
          </a:xfrm>
        </p:grpSpPr>
        <p:sp>
          <p:nvSpPr>
            <p:cNvPr id="55493" name="Line 205"/>
            <p:cNvSpPr>
              <a:spLocks noChangeShapeType="1"/>
            </p:cNvSpPr>
            <p:nvPr/>
          </p:nvSpPr>
          <p:spPr bwMode="auto">
            <a:xfrm flipH="1">
              <a:off x="3166" y="2113"/>
              <a:ext cx="9" cy="5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494" name="Line 207"/>
            <p:cNvSpPr>
              <a:spLocks noChangeShapeType="1"/>
            </p:cNvSpPr>
            <p:nvPr/>
          </p:nvSpPr>
          <p:spPr bwMode="auto">
            <a:xfrm flipH="1">
              <a:off x="2746" y="1354"/>
              <a:ext cx="426" cy="2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495" name="Line 208"/>
            <p:cNvSpPr>
              <a:spLocks noChangeShapeType="1"/>
            </p:cNvSpPr>
            <p:nvPr/>
          </p:nvSpPr>
          <p:spPr bwMode="auto">
            <a:xfrm>
              <a:off x="2403" y="2847"/>
              <a:ext cx="375" cy="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496" name="Line 209"/>
            <p:cNvSpPr>
              <a:spLocks noChangeShapeType="1"/>
            </p:cNvSpPr>
            <p:nvPr/>
          </p:nvSpPr>
          <p:spPr bwMode="auto">
            <a:xfrm flipH="1">
              <a:off x="2770" y="1542"/>
              <a:ext cx="9" cy="1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497" name="Line 210"/>
            <p:cNvSpPr>
              <a:spLocks noChangeShapeType="1"/>
            </p:cNvSpPr>
            <p:nvPr/>
          </p:nvSpPr>
          <p:spPr bwMode="auto">
            <a:xfrm flipH="1">
              <a:off x="2378" y="1733"/>
              <a:ext cx="418" cy="18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498" name="Line 213"/>
            <p:cNvSpPr>
              <a:spLocks noChangeShapeType="1"/>
            </p:cNvSpPr>
            <p:nvPr/>
          </p:nvSpPr>
          <p:spPr bwMode="auto">
            <a:xfrm>
              <a:off x="2766" y="2997"/>
              <a:ext cx="17" cy="36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499" name="Line 214"/>
            <p:cNvSpPr>
              <a:spLocks noChangeShapeType="1"/>
            </p:cNvSpPr>
            <p:nvPr/>
          </p:nvSpPr>
          <p:spPr bwMode="auto">
            <a:xfrm>
              <a:off x="2748" y="3375"/>
              <a:ext cx="827" cy="4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500" name="Line 215"/>
            <p:cNvSpPr>
              <a:spLocks noChangeShapeType="1"/>
            </p:cNvSpPr>
            <p:nvPr/>
          </p:nvSpPr>
          <p:spPr bwMode="auto">
            <a:xfrm>
              <a:off x="2372" y="1923"/>
              <a:ext cx="810" cy="1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501" name="Line 255"/>
            <p:cNvSpPr>
              <a:spLocks noChangeShapeType="1"/>
            </p:cNvSpPr>
            <p:nvPr/>
          </p:nvSpPr>
          <p:spPr bwMode="auto">
            <a:xfrm flipH="1">
              <a:off x="2415" y="2666"/>
              <a:ext cx="752" cy="14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258"/>
          <p:cNvGrpSpPr>
            <a:grpSpLocks/>
          </p:cNvGrpSpPr>
          <p:nvPr/>
        </p:nvGrpSpPr>
        <p:grpSpPr bwMode="auto">
          <a:xfrm>
            <a:off x="6613525" y="2184400"/>
            <a:ext cx="1709738" cy="3784600"/>
            <a:chOff x="4166" y="1376"/>
            <a:chExt cx="1077" cy="2384"/>
          </a:xfrm>
        </p:grpSpPr>
        <p:sp>
          <p:nvSpPr>
            <p:cNvPr id="55487" name="Line 212"/>
            <p:cNvSpPr>
              <a:spLocks noChangeShapeType="1"/>
            </p:cNvSpPr>
            <p:nvPr/>
          </p:nvSpPr>
          <p:spPr bwMode="auto">
            <a:xfrm flipH="1">
              <a:off x="4173" y="1376"/>
              <a:ext cx="1070" cy="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488" name="Line 216"/>
            <p:cNvSpPr>
              <a:spLocks noChangeShapeType="1"/>
            </p:cNvSpPr>
            <p:nvPr/>
          </p:nvSpPr>
          <p:spPr bwMode="auto">
            <a:xfrm>
              <a:off x="4193" y="3225"/>
              <a:ext cx="668" cy="5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489" name="Line 249"/>
            <p:cNvSpPr>
              <a:spLocks noChangeShapeType="1"/>
            </p:cNvSpPr>
            <p:nvPr/>
          </p:nvSpPr>
          <p:spPr bwMode="auto">
            <a:xfrm>
              <a:off x="4176" y="2447"/>
              <a:ext cx="0" cy="77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490" name="Line 251"/>
            <p:cNvSpPr>
              <a:spLocks noChangeShapeType="1"/>
            </p:cNvSpPr>
            <p:nvPr/>
          </p:nvSpPr>
          <p:spPr bwMode="auto">
            <a:xfrm>
              <a:off x="4178" y="1556"/>
              <a:ext cx="8" cy="55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491" name="Line 256"/>
            <p:cNvSpPr>
              <a:spLocks noChangeShapeType="1"/>
            </p:cNvSpPr>
            <p:nvPr/>
          </p:nvSpPr>
          <p:spPr bwMode="auto">
            <a:xfrm>
              <a:off x="4166" y="2131"/>
              <a:ext cx="324" cy="15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492" name="Line 257"/>
            <p:cNvSpPr>
              <a:spLocks noChangeShapeType="1"/>
            </p:cNvSpPr>
            <p:nvPr/>
          </p:nvSpPr>
          <p:spPr bwMode="auto">
            <a:xfrm flipH="1">
              <a:off x="4185" y="2300"/>
              <a:ext cx="267" cy="14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259"/>
          <p:cNvGrpSpPr>
            <a:grpSpLocks/>
          </p:cNvGrpSpPr>
          <p:nvPr/>
        </p:nvGrpSpPr>
        <p:grpSpPr bwMode="auto">
          <a:xfrm>
            <a:off x="6516688" y="2073275"/>
            <a:ext cx="1928812" cy="3995738"/>
            <a:chOff x="4105" y="1306"/>
            <a:chExt cx="1215" cy="2517"/>
          </a:xfrm>
        </p:grpSpPr>
        <p:sp>
          <p:nvSpPr>
            <p:cNvPr id="55475" name="Oval 218"/>
            <p:cNvSpPr>
              <a:spLocks noChangeArrowheads="1"/>
            </p:cNvSpPr>
            <p:nvPr/>
          </p:nvSpPr>
          <p:spPr bwMode="auto">
            <a:xfrm>
              <a:off x="5178" y="130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76" name="Oval 220"/>
            <p:cNvSpPr>
              <a:spLocks noChangeArrowheads="1"/>
            </p:cNvSpPr>
            <p:nvPr/>
          </p:nvSpPr>
          <p:spPr bwMode="auto">
            <a:xfrm>
              <a:off x="4105" y="239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77" name="Oval 221"/>
            <p:cNvSpPr>
              <a:spLocks noChangeArrowheads="1"/>
            </p:cNvSpPr>
            <p:nvPr/>
          </p:nvSpPr>
          <p:spPr bwMode="auto">
            <a:xfrm>
              <a:off x="4105" y="1653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78" name="Oval 222"/>
            <p:cNvSpPr>
              <a:spLocks noChangeArrowheads="1"/>
            </p:cNvSpPr>
            <p:nvPr/>
          </p:nvSpPr>
          <p:spPr bwMode="auto">
            <a:xfrm>
              <a:off x="4105" y="184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79" name="Oval 223"/>
            <p:cNvSpPr>
              <a:spLocks noChangeArrowheads="1"/>
            </p:cNvSpPr>
            <p:nvPr/>
          </p:nvSpPr>
          <p:spPr bwMode="auto">
            <a:xfrm>
              <a:off x="4105" y="312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80" name="Oval 224"/>
            <p:cNvSpPr>
              <a:spLocks noChangeArrowheads="1"/>
            </p:cNvSpPr>
            <p:nvPr/>
          </p:nvSpPr>
          <p:spPr bwMode="auto">
            <a:xfrm>
              <a:off x="4105" y="294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81" name="Oval 225"/>
            <p:cNvSpPr>
              <a:spLocks noChangeArrowheads="1"/>
            </p:cNvSpPr>
            <p:nvPr/>
          </p:nvSpPr>
          <p:spPr bwMode="auto">
            <a:xfrm>
              <a:off x="4105" y="2578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82" name="Oval 226"/>
            <p:cNvSpPr>
              <a:spLocks noChangeArrowheads="1"/>
            </p:cNvSpPr>
            <p:nvPr/>
          </p:nvSpPr>
          <p:spPr bwMode="auto">
            <a:xfrm>
              <a:off x="4105" y="275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83" name="Oval 227"/>
            <p:cNvSpPr>
              <a:spLocks noChangeArrowheads="1"/>
            </p:cNvSpPr>
            <p:nvPr/>
          </p:nvSpPr>
          <p:spPr bwMode="auto">
            <a:xfrm>
              <a:off x="4105" y="1477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84" name="Oval 229"/>
            <p:cNvSpPr>
              <a:spLocks noChangeArrowheads="1"/>
            </p:cNvSpPr>
            <p:nvPr/>
          </p:nvSpPr>
          <p:spPr bwMode="auto">
            <a:xfrm>
              <a:off x="4786" y="368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85" name="Oval 243"/>
            <p:cNvSpPr>
              <a:spLocks noChangeArrowheads="1"/>
            </p:cNvSpPr>
            <p:nvPr/>
          </p:nvSpPr>
          <p:spPr bwMode="auto">
            <a:xfrm>
              <a:off x="4105" y="204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86" name="Oval 254"/>
            <p:cNvSpPr>
              <a:spLocks noChangeArrowheads="1"/>
            </p:cNvSpPr>
            <p:nvPr/>
          </p:nvSpPr>
          <p:spPr bwMode="auto">
            <a:xfrm>
              <a:off x="4405" y="2222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5" name="Group 261"/>
          <p:cNvGrpSpPr>
            <a:grpSpLocks/>
          </p:cNvGrpSpPr>
          <p:nvPr/>
        </p:nvGrpSpPr>
        <p:grpSpPr bwMode="auto">
          <a:xfrm>
            <a:off x="3684588" y="2047875"/>
            <a:ext cx="2112962" cy="4048125"/>
            <a:chOff x="2321" y="1290"/>
            <a:chExt cx="1331" cy="2550"/>
          </a:xfrm>
        </p:grpSpPr>
        <p:sp>
          <p:nvSpPr>
            <p:cNvPr id="55463" name="Oval 231"/>
            <p:cNvSpPr>
              <a:spLocks noChangeArrowheads="1"/>
            </p:cNvSpPr>
            <p:nvPr/>
          </p:nvSpPr>
          <p:spPr bwMode="auto">
            <a:xfrm>
              <a:off x="3102" y="129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64" name="Oval 232"/>
            <p:cNvSpPr>
              <a:spLocks noChangeArrowheads="1"/>
            </p:cNvSpPr>
            <p:nvPr/>
          </p:nvSpPr>
          <p:spPr bwMode="auto">
            <a:xfrm>
              <a:off x="2704" y="147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65" name="Oval 233"/>
            <p:cNvSpPr>
              <a:spLocks noChangeArrowheads="1"/>
            </p:cNvSpPr>
            <p:nvPr/>
          </p:nvSpPr>
          <p:spPr bwMode="auto">
            <a:xfrm>
              <a:off x="2321" y="184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66" name="Oval 234"/>
            <p:cNvSpPr>
              <a:spLocks noChangeArrowheads="1"/>
            </p:cNvSpPr>
            <p:nvPr/>
          </p:nvSpPr>
          <p:spPr bwMode="auto">
            <a:xfrm>
              <a:off x="3102" y="204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67" name="Oval 235"/>
            <p:cNvSpPr>
              <a:spLocks noChangeArrowheads="1"/>
            </p:cNvSpPr>
            <p:nvPr/>
          </p:nvSpPr>
          <p:spPr bwMode="auto">
            <a:xfrm>
              <a:off x="2704" y="1658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68" name="Oval 236"/>
            <p:cNvSpPr>
              <a:spLocks noChangeArrowheads="1"/>
            </p:cNvSpPr>
            <p:nvPr/>
          </p:nvSpPr>
          <p:spPr bwMode="auto">
            <a:xfrm>
              <a:off x="3102" y="2228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69" name="Oval 237"/>
            <p:cNvSpPr>
              <a:spLocks noChangeArrowheads="1"/>
            </p:cNvSpPr>
            <p:nvPr/>
          </p:nvSpPr>
          <p:spPr bwMode="auto">
            <a:xfrm>
              <a:off x="3102" y="2583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70" name="Oval 238"/>
            <p:cNvSpPr>
              <a:spLocks noChangeArrowheads="1"/>
            </p:cNvSpPr>
            <p:nvPr/>
          </p:nvSpPr>
          <p:spPr bwMode="auto">
            <a:xfrm>
              <a:off x="2338" y="2768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71" name="Oval 239"/>
            <p:cNvSpPr>
              <a:spLocks noChangeArrowheads="1"/>
            </p:cNvSpPr>
            <p:nvPr/>
          </p:nvSpPr>
          <p:spPr bwMode="auto">
            <a:xfrm>
              <a:off x="2704" y="292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72" name="Oval 240"/>
            <p:cNvSpPr>
              <a:spLocks noChangeArrowheads="1"/>
            </p:cNvSpPr>
            <p:nvPr/>
          </p:nvSpPr>
          <p:spPr bwMode="auto">
            <a:xfrm>
              <a:off x="2704" y="3123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73" name="Oval 241"/>
            <p:cNvSpPr>
              <a:spLocks noChangeArrowheads="1"/>
            </p:cNvSpPr>
            <p:nvPr/>
          </p:nvSpPr>
          <p:spPr bwMode="auto">
            <a:xfrm>
              <a:off x="2704" y="3308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5474" name="Oval 242"/>
            <p:cNvSpPr>
              <a:spLocks noChangeArrowheads="1"/>
            </p:cNvSpPr>
            <p:nvPr/>
          </p:nvSpPr>
          <p:spPr bwMode="auto">
            <a:xfrm>
              <a:off x="3510" y="3698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>
                <a:solidFill>
                  <a:srgbClr val="C00000"/>
                </a:solidFill>
              </a:rPr>
              <a:t>Προτερήματα</a:t>
            </a:r>
          </a:p>
        </p:txBody>
      </p:sp>
      <p:sp>
        <p:nvSpPr>
          <p:cNvPr id="563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/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/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7FD65-15A4-477C-8AB7-CE47239353B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/>
          </a:p>
        </p:txBody>
      </p:sp>
      <p:sp>
        <p:nvSpPr>
          <p:cNvPr id="563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2800" smtClean="0"/>
              <a:t>Αυτοματοποιημένη ανίχνευση με λογισμικό: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+"/>
            </a:pPr>
            <a:r>
              <a:rPr lang="el-GR" sz="2800" smtClean="0">
                <a:solidFill>
                  <a:schemeClr val="tx1"/>
                </a:solidFill>
              </a:rPr>
              <a:t>Εντός σχολικού ή άλλου πλαισίου, ελάχιστη απόκλιση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+"/>
            </a:pPr>
            <a:r>
              <a:rPr lang="el-GR" sz="2800" smtClean="0">
                <a:solidFill>
                  <a:schemeClr val="tx1"/>
                </a:solidFill>
              </a:rPr>
              <a:t>Έγκυρο και αξιόπιστο, διακρίνει επιμέρους τομείς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+"/>
            </a:pPr>
            <a:r>
              <a:rPr lang="el-GR" sz="2800" smtClean="0">
                <a:solidFill>
                  <a:schemeClr val="tx1"/>
                </a:solidFill>
              </a:rPr>
              <a:t>Γρήγορο (1 σχολική ώρα, ένταξη στο πρόγραμμα)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+"/>
            </a:pPr>
            <a:r>
              <a:rPr lang="el-GR" sz="2800" smtClean="0">
                <a:solidFill>
                  <a:schemeClr val="tx1"/>
                </a:solidFill>
              </a:rPr>
              <a:t>Εύκολο στη χρήση από όλους (μαθητές, δασκάλους)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>
                <a:solidFill>
                  <a:srgbClr val="C00000"/>
                </a:solidFill>
              </a:rPr>
              <a:t>Προτερήματα</a:t>
            </a:r>
          </a:p>
        </p:txBody>
      </p:sp>
      <p:sp>
        <p:nvSpPr>
          <p:cNvPr id="5734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lvl="1" algn="just">
              <a:lnSpc>
                <a:spcPct val="150000"/>
              </a:lnSpc>
              <a:buFont typeface="Arial" pitchFamily="34" charset="0"/>
              <a:buChar char="+"/>
            </a:pPr>
            <a:r>
              <a:rPr lang="el-GR" sz="2800" smtClean="0">
                <a:solidFill>
                  <a:schemeClr val="tx1"/>
                </a:solidFill>
              </a:rPr>
              <a:t>Πολύ οικονομικό, δεν απαιτεί ειδικό εξοπλισμό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+"/>
            </a:pPr>
            <a:r>
              <a:rPr lang="el-GR" sz="2800" smtClean="0">
                <a:solidFill>
                  <a:schemeClr val="tx1"/>
                </a:solidFill>
              </a:rPr>
              <a:t>Απολύτως αντικειμενικό και ομοιογενές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+"/>
            </a:pPr>
            <a:r>
              <a:rPr lang="el-GR" sz="2800" smtClean="0">
                <a:solidFill>
                  <a:schemeClr val="tx1"/>
                </a:solidFill>
              </a:rPr>
              <a:t>Μειωμένο άγχος αξιολόγησης (απουσία εξεταστή)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+"/>
            </a:pPr>
            <a:r>
              <a:rPr lang="el-GR" sz="2800" smtClean="0">
                <a:solidFill>
                  <a:schemeClr val="tx1"/>
                </a:solidFill>
              </a:rPr>
              <a:t>Απουσία στίγματος ειδικών υπηρεσιών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+"/>
            </a:pPr>
            <a:r>
              <a:rPr lang="el-GR" sz="2800" smtClean="0">
                <a:solidFill>
                  <a:schemeClr val="tx1"/>
                </a:solidFill>
              </a:rPr>
              <a:t>Ευρεία χρήση εφικτή, διαθέσιμο και προσιτό σε όλους</a:t>
            </a:r>
          </a:p>
          <a:p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>
                <a:solidFill>
                  <a:srgbClr val="C00000"/>
                </a:solidFill>
              </a:rPr>
              <a:t>Στόχοι του ΛΑΜΔΑ</a:t>
            </a:r>
            <a:endParaRPr lang="en-US" b="1" smtClean="0">
              <a:solidFill>
                <a:srgbClr val="C0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Rectangle 3"/>
          <p:cNvSpPr txBox="1">
            <a:spLocks noChangeArrowheads="1"/>
          </p:cNvSpPr>
          <p:nvPr/>
        </p:nvSpPr>
        <p:spPr bwMode="auto">
          <a:xfrm>
            <a:off x="457200" y="1700213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l-GR" sz="2800" dirty="0">
                <a:latin typeface="Calibri" pitchFamily="34" charset="0"/>
              </a:rPr>
              <a:t>Εντοπισμός μαθητών με πιθανές αδυναμίες</a:t>
            </a: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l-GR" sz="2800" dirty="0">
                <a:latin typeface="Calibri" pitchFamily="34" charset="0"/>
              </a:rPr>
              <a:t>Ατομικό προφίλ κατά τομείς πιθανής αδυναμίας</a:t>
            </a:r>
          </a:p>
          <a:p>
            <a:pPr marL="547688" lvl="1" indent="-273050" algn="just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Παρέχονται επιδόσεις ακρίβειας και ταχύτητας</a:t>
            </a: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l-GR" sz="2800" dirty="0">
                <a:latin typeface="Calibri" pitchFamily="34" charset="0"/>
              </a:rPr>
              <a:t>Εύχρηστο εργαλείο, χωρίς ανάγκη εξειδίκευσης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>
                <a:solidFill>
                  <a:srgbClr val="C00000"/>
                </a:solidFill>
              </a:rPr>
              <a:t>Στόχοι του ΛΑΜΔΑ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marL="274320" indent="-274320" algn="just" fontAlgn="auto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l-GR" sz="2800" dirty="0" smtClean="0"/>
              <a:t>Ρεαλιστικές τεχνικές απαιτήσεις (Η/Υ, ακουστικά)</a:t>
            </a:r>
          </a:p>
          <a:p>
            <a:pPr marL="274320" indent="-274320" algn="just" fontAlgn="auto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l-GR" sz="2800" dirty="0" smtClean="0"/>
              <a:t>Σύντομο και ευχάριστο έργο, εύκολο για το παιδί</a:t>
            </a:r>
          </a:p>
          <a:p>
            <a:pPr marL="274320" indent="-274320" algn="just" fontAlgn="auto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l-GR" sz="2800" dirty="0" smtClean="0"/>
              <a:t>Ψυχομετρικά αξιόπιστο και έγκυρο</a:t>
            </a:r>
          </a:p>
          <a:p>
            <a:pPr marL="274320" indent="-274320" algn="just" fontAlgn="auto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l-GR" sz="2800" dirty="0" smtClean="0"/>
              <a:t>Κάλυψη μεγάλου ηλικιακού εύρους</a:t>
            </a:r>
          </a:p>
          <a:p>
            <a:pPr marL="274320" indent="-274320" algn="just" fontAlgn="auto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l-GR" sz="2800" dirty="0" smtClean="0"/>
              <a:t>Χρήσιμο για την εκπαιδευτική &amp; κλινική πράξη με την κατάλληλη εκπαίδευση</a:t>
            </a:r>
          </a:p>
          <a:p>
            <a:pPr marL="274320" indent="-274320" algn="just" fontAlgn="auto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/>
              <a:t>9 Οκτωβρίου 2008</a:t>
            </a:r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/>
              <a:t>Κολλέγιο Ψυχικού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D44172-FADB-47CE-8CBC-920AB19964C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  <p:pic>
        <p:nvPicPr>
          <p:cNvPr id="48133" name="Picture 3" descr="DYSLEX_LAMDApro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8785225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2627313" y="26035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>
                <a:latin typeface="Calibri" pitchFamily="34" charset="0"/>
              </a:rPr>
              <a:t>Προφίλ Μαθητή</a:t>
            </a:r>
            <a:endParaRPr lang="en-US" sz="24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/>
              <a:t>9 Οκτωβρίου 2008</a:t>
            </a:r>
          </a:p>
        </p:txBody>
      </p:sp>
      <p:sp>
        <p:nvSpPr>
          <p:cNvPr id="4915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/>
              <a:t>Κολλέγιο Ψυχικού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4C89DF-F91D-4B8B-87EE-FF69521AA39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  <p:pic>
        <p:nvPicPr>
          <p:cNvPr id="49157" name="Picture 2" descr="dasos-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29940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3" descr="dasos-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050" y="0"/>
            <a:ext cx="29940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4" descr="dasos-5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01875"/>
            <a:ext cx="29940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5" descr="dasos-6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7050" y="2303463"/>
            <a:ext cx="29940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6" descr="dasos-7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7050" y="4611688"/>
            <a:ext cx="29940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7" descr="dasos-9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11688"/>
            <a:ext cx="29940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8" descr="dasos-9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9975" y="0"/>
            <a:ext cx="29940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9" descr="dasos-4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9975" y="2301875"/>
            <a:ext cx="29940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0" descr="dasos-8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9975" y="4611688"/>
            <a:ext cx="29940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/>
              <a:t>9 Οκτωβρίου 2008</a:t>
            </a:r>
          </a:p>
        </p:txBody>
      </p:sp>
      <p:sp>
        <p:nvSpPr>
          <p:cNvPr id="501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/>
              <a:t>Κολλέγιο Ψυχικού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332C02-DB0F-44FB-B3A1-6A2C21FA523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  <p:pic>
        <p:nvPicPr>
          <p:cNvPr id="50181" name="Picture 2" descr="perifimos-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638" y="2298700"/>
            <a:ext cx="29908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 descr="perifimos-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150" y="4614863"/>
            <a:ext cx="29908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4" descr="perifimos-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908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5" descr="perifimos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3150" y="0"/>
            <a:ext cx="29908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6" descr="perifimos-4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98700"/>
            <a:ext cx="29908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7" descr="perifimos-4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8638" y="0"/>
            <a:ext cx="29908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8" descr="perifimos-5a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68638" y="4614863"/>
            <a:ext cx="29908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9" descr="perifimos-5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3150" y="2303463"/>
            <a:ext cx="29908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0" descr="perifimos-6-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614863"/>
            <a:ext cx="29908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15888"/>
            <a:ext cx="6994525" cy="1143000"/>
          </a:xfrm>
        </p:spPr>
        <p:txBody>
          <a:bodyPr/>
          <a:lstStyle/>
          <a:p>
            <a:r>
              <a:rPr lang="el-GR" b="1" smtClean="0">
                <a:solidFill>
                  <a:srgbClr val="C00000"/>
                </a:solidFill>
              </a:rPr>
              <a:t>Προφίλ χωρίς ΜΔ (Ν=50)</a:t>
            </a:r>
          </a:p>
        </p:txBody>
      </p:sp>
      <p:graphicFrame>
        <p:nvGraphicFramePr>
          <p:cNvPr id="190467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344613"/>
          <a:ext cx="8229600" cy="5027349"/>
        </p:xfrm>
        <a:graphic>
          <a:graphicData uri="http://schemas.openxmlformats.org/drawingml/2006/table">
            <a:tbl>
              <a:tblPr/>
              <a:tblGrid>
                <a:gridCol w="3127375"/>
                <a:gridCol w="504825"/>
                <a:gridCol w="642938"/>
                <a:gridCol w="642937"/>
                <a:gridCol w="644525"/>
                <a:gridCol w="361950"/>
                <a:gridCol w="498475"/>
                <a:gridCol w="508000"/>
                <a:gridCol w="649288"/>
                <a:gridCol w="649287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54000" marB="540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Εργαλείο 11 (Β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′–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Δ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′ Δημοτικού)</a:t>
                      </a:r>
                    </a:p>
                  </a:txBody>
                  <a:tcPr marL="0" marR="0" marT="54000" marB="54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Ακρίβεια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Ταχύτητα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Αναγνώριση εικόνας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Αναγνώριση λέξεων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Ιστορική ορθογραφία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Γραμματική ορθογραφία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Προφορική κατανόηση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Γραπτή κατανόηση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Μελέτη γραπτού κειμένου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Συμπλήρωση προτάσεων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Λεκτικές αναλογίες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Επιλογή εικόνας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Ορισμός λέξεων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Εύρος γραμμάτων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Οπτικές αλληλουχίες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Συμπλήρωση σχημάτων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Αναπαραγωγή ρυθμών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13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/>
          </a:p>
        </p:txBody>
      </p:sp>
      <p:sp>
        <p:nvSpPr>
          <p:cNvPr id="513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/>
          </a:p>
        </p:txBody>
      </p:sp>
      <p:sp>
        <p:nvSpPr>
          <p:cNvPr id="51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/>
          </a:p>
        </p:txBody>
      </p:sp>
      <p:grpSp>
        <p:nvGrpSpPr>
          <p:cNvPr id="2" name="Group 241"/>
          <p:cNvGrpSpPr>
            <a:grpSpLocks/>
          </p:cNvGrpSpPr>
          <p:nvPr/>
        </p:nvGrpSpPr>
        <p:grpSpPr bwMode="auto">
          <a:xfrm>
            <a:off x="4995863" y="2146300"/>
            <a:ext cx="715962" cy="4068763"/>
            <a:chOff x="3147" y="1352"/>
            <a:chExt cx="451" cy="2563"/>
          </a:xfrm>
        </p:grpSpPr>
        <p:sp>
          <p:nvSpPr>
            <p:cNvPr id="51393" name="Line 233"/>
            <p:cNvSpPr>
              <a:spLocks noChangeShapeType="1"/>
            </p:cNvSpPr>
            <p:nvPr/>
          </p:nvSpPr>
          <p:spPr bwMode="auto">
            <a:xfrm>
              <a:off x="3164" y="1352"/>
              <a:ext cx="8" cy="2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94" name="Line 234"/>
            <p:cNvSpPr>
              <a:spLocks noChangeShapeType="1"/>
            </p:cNvSpPr>
            <p:nvPr/>
          </p:nvSpPr>
          <p:spPr bwMode="auto">
            <a:xfrm>
              <a:off x="3172" y="1553"/>
              <a:ext cx="409" cy="16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95" name="Line 235"/>
            <p:cNvSpPr>
              <a:spLocks noChangeShapeType="1"/>
            </p:cNvSpPr>
            <p:nvPr/>
          </p:nvSpPr>
          <p:spPr bwMode="auto">
            <a:xfrm>
              <a:off x="3581" y="1720"/>
              <a:ext cx="9" cy="166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96" name="Line 237"/>
            <p:cNvSpPr>
              <a:spLocks noChangeShapeType="1"/>
            </p:cNvSpPr>
            <p:nvPr/>
          </p:nvSpPr>
          <p:spPr bwMode="auto">
            <a:xfrm flipH="1">
              <a:off x="3147" y="3381"/>
              <a:ext cx="443" cy="1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97" name="Line 238"/>
            <p:cNvSpPr>
              <a:spLocks noChangeShapeType="1"/>
            </p:cNvSpPr>
            <p:nvPr/>
          </p:nvSpPr>
          <p:spPr bwMode="auto">
            <a:xfrm>
              <a:off x="3147" y="3556"/>
              <a:ext cx="25" cy="20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98" name="Line 239"/>
            <p:cNvSpPr>
              <a:spLocks noChangeShapeType="1"/>
            </p:cNvSpPr>
            <p:nvPr/>
          </p:nvSpPr>
          <p:spPr bwMode="auto">
            <a:xfrm>
              <a:off x="3172" y="3765"/>
              <a:ext cx="426" cy="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1364" name="Line 243"/>
          <p:cNvSpPr>
            <a:spLocks noChangeShapeType="1"/>
          </p:cNvSpPr>
          <p:nvPr/>
        </p:nvSpPr>
        <p:spPr bwMode="auto">
          <a:xfrm>
            <a:off x="8375650" y="2146300"/>
            <a:ext cx="0" cy="38179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" name="Group 244"/>
          <p:cNvGrpSpPr>
            <a:grpSpLocks/>
          </p:cNvGrpSpPr>
          <p:nvPr/>
        </p:nvGrpSpPr>
        <p:grpSpPr bwMode="auto">
          <a:xfrm>
            <a:off x="8255000" y="2046288"/>
            <a:ext cx="228600" cy="4005262"/>
            <a:chOff x="5200" y="1289"/>
            <a:chExt cx="144" cy="2523"/>
          </a:xfrm>
        </p:grpSpPr>
        <p:sp>
          <p:nvSpPr>
            <p:cNvPr id="51381" name="Oval 217"/>
            <p:cNvSpPr>
              <a:spLocks noChangeArrowheads="1"/>
            </p:cNvSpPr>
            <p:nvPr/>
          </p:nvSpPr>
          <p:spPr bwMode="auto">
            <a:xfrm>
              <a:off x="5201" y="128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82" name="Oval 218"/>
            <p:cNvSpPr>
              <a:spLocks noChangeArrowheads="1"/>
            </p:cNvSpPr>
            <p:nvPr/>
          </p:nvSpPr>
          <p:spPr bwMode="auto">
            <a:xfrm>
              <a:off x="5200" y="295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83" name="Oval 219"/>
            <p:cNvSpPr>
              <a:spLocks noChangeArrowheads="1"/>
            </p:cNvSpPr>
            <p:nvPr/>
          </p:nvSpPr>
          <p:spPr bwMode="auto">
            <a:xfrm>
              <a:off x="5200" y="2407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84" name="Oval 220"/>
            <p:cNvSpPr>
              <a:spLocks noChangeArrowheads="1"/>
            </p:cNvSpPr>
            <p:nvPr/>
          </p:nvSpPr>
          <p:spPr bwMode="auto">
            <a:xfrm>
              <a:off x="5201" y="166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85" name="Oval 221"/>
            <p:cNvSpPr>
              <a:spLocks noChangeArrowheads="1"/>
            </p:cNvSpPr>
            <p:nvPr/>
          </p:nvSpPr>
          <p:spPr bwMode="auto">
            <a:xfrm>
              <a:off x="5200" y="1848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86" name="Oval 222"/>
            <p:cNvSpPr>
              <a:spLocks noChangeArrowheads="1"/>
            </p:cNvSpPr>
            <p:nvPr/>
          </p:nvSpPr>
          <p:spPr bwMode="auto">
            <a:xfrm>
              <a:off x="5200" y="147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87" name="Oval 223"/>
            <p:cNvSpPr>
              <a:spLocks noChangeArrowheads="1"/>
            </p:cNvSpPr>
            <p:nvPr/>
          </p:nvSpPr>
          <p:spPr bwMode="auto">
            <a:xfrm>
              <a:off x="5200" y="2034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88" name="Oval 224"/>
            <p:cNvSpPr>
              <a:spLocks noChangeArrowheads="1"/>
            </p:cNvSpPr>
            <p:nvPr/>
          </p:nvSpPr>
          <p:spPr bwMode="auto">
            <a:xfrm>
              <a:off x="5201" y="222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89" name="Oval 225"/>
            <p:cNvSpPr>
              <a:spLocks noChangeArrowheads="1"/>
            </p:cNvSpPr>
            <p:nvPr/>
          </p:nvSpPr>
          <p:spPr bwMode="auto">
            <a:xfrm>
              <a:off x="5200" y="2594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90" name="Oval 226"/>
            <p:cNvSpPr>
              <a:spLocks noChangeArrowheads="1"/>
            </p:cNvSpPr>
            <p:nvPr/>
          </p:nvSpPr>
          <p:spPr bwMode="auto">
            <a:xfrm>
              <a:off x="5200" y="278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91" name="Oval 227"/>
            <p:cNvSpPr>
              <a:spLocks noChangeArrowheads="1"/>
            </p:cNvSpPr>
            <p:nvPr/>
          </p:nvSpPr>
          <p:spPr bwMode="auto">
            <a:xfrm>
              <a:off x="5202" y="367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92" name="Oval 228"/>
            <p:cNvSpPr>
              <a:spLocks noChangeArrowheads="1"/>
            </p:cNvSpPr>
            <p:nvPr/>
          </p:nvSpPr>
          <p:spPr bwMode="auto">
            <a:xfrm>
              <a:off x="5202" y="347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4" name="Group 245"/>
          <p:cNvGrpSpPr>
            <a:grpSpLocks/>
          </p:cNvGrpSpPr>
          <p:nvPr/>
        </p:nvGrpSpPr>
        <p:grpSpPr bwMode="auto">
          <a:xfrm>
            <a:off x="4924425" y="2033588"/>
            <a:ext cx="898525" cy="4313237"/>
            <a:chOff x="3102" y="1281"/>
            <a:chExt cx="566" cy="2717"/>
          </a:xfrm>
        </p:grpSpPr>
        <p:sp>
          <p:nvSpPr>
            <p:cNvPr id="51367" name="Oval 204"/>
            <p:cNvSpPr>
              <a:spLocks noChangeArrowheads="1"/>
            </p:cNvSpPr>
            <p:nvPr/>
          </p:nvSpPr>
          <p:spPr bwMode="auto">
            <a:xfrm>
              <a:off x="3102" y="128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68" name="Oval 205"/>
            <p:cNvSpPr>
              <a:spLocks noChangeArrowheads="1"/>
            </p:cNvSpPr>
            <p:nvPr/>
          </p:nvSpPr>
          <p:spPr bwMode="auto">
            <a:xfrm>
              <a:off x="3102" y="147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69" name="Oval 206"/>
            <p:cNvSpPr>
              <a:spLocks noChangeArrowheads="1"/>
            </p:cNvSpPr>
            <p:nvPr/>
          </p:nvSpPr>
          <p:spPr bwMode="auto">
            <a:xfrm>
              <a:off x="3526" y="184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70" name="Oval 207"/>
            <p:cNvSpPr>
              <a:spLocks noChangeArrowheads="1"/>
            </p:cNvSpPr>
            <p:nvPr/>
          </p:nvSpPr>
          <p:spPr bwMode="auto">
            <a:xfrm>
              <a:off x="3526" y="204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71" name="Oval 208"/>
            <p:cNvSpPr>
              <a:spLocks noChangeArrowheads="1"/>
            </p:cNvSpPr>
            <p:nvPr/>
          </p:nvSpPr>
          <p:spPr bwMode="auto">
            <a:xfrm>
              <a:off x="3525" y="166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72" name="Oval 209"/>
            <p:cNvSpPr>
              <a:spLocks noChangeArrowheads="1"/>
            </p:cNvSpPr>
            <p:nvPr/>
          </p:nvSpPr>
          <p:spPr bwMode="auto">
            <a:xfrm>
              <a:off x="3526" y="2237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73" name="Oval 210"/>
            <p:cNvSpPr>
              <a:spLocks noChangeArrowheads="1"/>
            </p:cNvSpPr>
            <p:nvPr/>
          </p:nvSpPr>
          <p:spPr bwMode="auto">
            <a:xfrm>
              <a:off x="3526" y="2582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74" name="Oval 211"/>
            <p:cNvSpPr>
              <a:spLocks noChangeArrowheads="1"/>
            </p:cNvSpPr>
            <p:nvPr/>
          </p:nvSpPr>
          <p:spPr bwMode="auto">
            <a:xfrm>
              <a:off x="3525" y="275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75" name="Oval 212"/>
            <p:cNvSpPr>
              <a:spLocks noChangeArrowheads="1"/>
            </p:cNvSpPr>
            <p:nvPr/>
          </p:nvSpPr>
          <p:spPr bwMode="auto">
            <a:xfrm>
              <a:off x="3526" y="294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76" name="Oval 213"/>
            <p:cNvSpPr>
              <a:spLocks noChangeArrowheads="1"/>
            </p:cNvSpPr>
            <p:nvPr/>
          </p:nvSpPr>
          <p:spPr bwMode="auto">
            <a:xfrm>
              <a:off x="3526" y="330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77" name="Oval 214"/>
            <p:cNvSpPr>
              <a:spLocks noChangeArrowheads="1"/>
            </p:cNvSpPr>
            <p:nvPr/>
          </p:nvSpPr>
          <p:spPr bwMode="auto">
            <a:xfrm>
              <a:off x="3102" y="349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78" name="Oval 215"/>
            <p:cNvSpPr>
              <a:spLocks noChangeArrowheads="1"/>
            </p:cNvSpPr>
            <p:nvPr/>
          </p:nvSpPr>
          <p:spPr bwMode="auto">
            <a:xfrm>
              <a:off x="3102" y="368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79" name="Oval 216"/>
            <p:cNvSpPr>
              <a:spLocks noChangeArrowheads="1"/>
            </p:cNvSpPr>
            <p:nvPr/>
          </p:nvSpPr>
          <p:spPr bwMode="auto">
            <a:xfrm>
              <a:off x="3525" y="385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1380" name="Line 229"/>
            <p:cNvSpPr>
              <a:spLocks noChangeShapeType="1"/>
            </p:cNvSpPr>
            <p:nvPr/>
          </p:nvSpPr>
          <p:spPr bwMode="auto">
            <a:xfrm>
              <a:off x="3172" y="1544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7463"/>
            <a:ext cx="6994525" cy="1143000"/>
          </a:xfrm>
        </p:spPr>
        <p:txBody>
          <a:bodyPr/>
          <a:lstStyle/>
          <a:p>
            <a:r>
              <a:rPr lang="el-GR" b="1" smtClean="0">
                <a:solidFill>
                  <a:srgbClr val="C00000"/>
                </a:solidFill>
              </a:rPr>
              <a:t>Προφίλ χωρίς ΜΔ (Ν=18)</a:t>
            </a:r>
          </a:p>
        </p:txBody>
      </p:sp>
      <p:graphicFrame>
        <p:nvGraphicFramePr>
          <p:cNvPr id="193539" name="Group 3"/>
          <p:cNvGraphicFramePr>
            <a:graphicFrameLocks noGrp="1"/>
          </p:cNvGraphicFramePr>
          <p:nvPr>
            <p:ph type="tbl" idx="1"/>
          </p:nvPr>
        </p:nvGraphicFramePr>
        <p:xfrm>
          <a:off x="468313" y="1196975"/>
          <a:ext cx="8229600" cy="5027349"/>
        </p:xfrm>
        <a:graphic>
          <a:graphicData uri="http://schemas.openxmlformats.org/drawingml/2006/table">
            <a:tbl>
              <a:tblPr/>
              <a:tblGrid>
                <a:gridCol w="3127375"/>
                <a:gridCol w="504825"/>
                <a:gridCol w="642938"/>
                <a:gridCol w="642937"/>
                <a:gridCol w="644525"/>
                <a:gridCol w="361950"/>
                <a:gridCol w="498475"/>
                <a:gridCol w="508000"/>
                <a:gridCol w="649288"/>
                <a:gridCol w="649287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54000" marB="540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Εργαλείο 12 (Ε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′ Δημοτικού–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Β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′ Γυμνασίου)</a:t>
                      </a:r>
                    </a:p>
                  </a:txBody>
                  <a:tcPr marL="0" marR="0" marT="54000" marB="54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Ακρίβεια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Ταχύτητα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Αναγνώριση εικόνας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Αναγνώριση λέξεων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Ιστορική ορθογραφία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Γραμματική ορθογραφία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Προφορική κατανόηση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Γραπτή κατανόηση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Μελέτη γραπτού κειμένου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Συμπλήρωση προτάσεων</a:t>
                      </a: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Λεκτικές αναλογίες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Επιλογή εικόνας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Ορισμός λέξεων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Εύρος γραμμάτων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Οπτικές αλληλουχίες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Συμπλήρωση σχημάτων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Αναπαραγωγή ρυθμών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23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FD7E97-E45A-4CEF-A0A3-7AD2A5560033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 smtClean="0"/>
          </a:p>
        </p:txBody>
      </p:sp>
      <p:grpSp>
        <p:nvGrpSpPr>
          <p:cNvPr id="2" name="Group 246"/>
          <p:cNvGrpSpPr>
            <a:grpSpLocks/>
          </p:cNvGrpSpPr>
          <p:nvPr/>
        </p:nvGrpSpPr>
        <p:grpSpPr bwMode="auto">
          <a:xfrm>
            <a:off x="5013325" y="2146300"/>
            <a:ext cx="703263" cy="4068763"/>
            <a:chOff x="3158" y="1352"/>
            <a:chExt cx="443" cy="2563"/>
          </a:xfrm>
        </p:grpSpPr>
        <p:sp>
          <p:nvSpPr>
            <p:cNvPr id="52419" name="Line 205"/>
            <p:cNvSpPr>
              <a:spLocks noChangeShapeType="1"/>
            </p:cNvSpPr>
            <p:nvPr/>
          </p:nvSpPr>
          <p:spPr bwMode="auto">
            <a:xfrm>
              <a:off x="3164" y="1352"/>
              <a:ext cx="8" cy="2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420" name="Line 206"/>
            <p:cNvSpPr>
              <a:spLocks noChangeShapeType="1"/>
            </p:cNvSpPr>
            <p:nvPr/>
          </p:nvSpPr>
          <p:spPr bwMode="auto">
            <a:xfrm>
              <a:off x="3172" y="1553"/>
              <a:ext cx="409" cy="16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421" name="Line 207"/>
            <p:cNvSpPr>
              <a:spLocks noChangeShapeType="1"/>
            </p:cNvSpPr>
            <p:nvPr/>
          </p:nvSpPr>
          <p:spPr bwMode="auto">
            <a:xfrm>
              <a:off x="3581" y="1720"/>
              <a:ext cx="9" cy="166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422" name="Line 210"/>
            <p:cNvSpPr>
              <a:spLocks noChangeShapeType="1"/>
            </p:cNvSpPr>
            <p:nvPr/>
          </p:nvSpPr>
          <p:spPr bwMode="auto">
            <a:xfrm>
              <a:off x="3172" y="3765"/>
              <a:ext cx="426" cy="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423" name="Line 239"/>
            <p:cNvSpPr>
              <a:spLocks noChangeShapeType="1"/>
            </p:cNvSpPr>
            <p:nvPr/>
          </p:nvSpPr>
          <p:spPr bwMode="auto">
            <a:xfrm>
              <a:off x="3172" y="1544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424" name="Line 241"/>
            <p:cNvSpPr>
              <a:spLocks noChangeShapeType="1"/>
            </p:cNvSpPr>
            <p:nvPr/>
          </p:nvSpPr>
          <p:spPr bwMode="auto">
            <a:xfrm flipH="1">
              <a:off x="3158" y="3385"/>
              <a:ext cx="443" cy="37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2386" name="Line 208"/>
          <p:cNvSpPr>
            <a:spLocks noChangeShapeType="1"/>
          </p:cNvSpPr>
          <p:nvPr/>
        </p:nvSpPr>
        <p:spPr bwMode="auto">
          <a:xfrm flipH="1">
            <a:off x="7658100" y="4519613"/>
            <a:ext cx="703263" cy="2778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2387" name="Line 240"/>
          <p:cNvSpPr>
            <a:spLocks noChangeShapeType="1"/>
          </p:cNvSpPr>
          <p:nvPr/>
        </p:nvSpPr>
        <p:spPr bwMode="auto">
          <a:xfrm flipH="1">
            <a:off x="7661275" y="5105400"/>
            <a:ext cx="688975" cy="8620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" name="Group 248"/>
          <p:cNvGrpSpPr>
            <a:grpSpLocks/>
          </p:cNvGrpSpPr>
          <p:nvPr/>
        </p:nvGrpSpPr>
        <p:grpSpPr bwMode="auto">
          <a:xfrm>
            <a:off x="7716838" y="2146300"/>
            <a:ext cx="658812" cy="2947988"/>
            <a:chOff x="4861" y="1352"/>
            <a:chExt cx="415" cy="1857"/>
          </a:xfrm>
        </p:grpSpPr>
        <p:sp>
          <p:nvSpPr>
            <p:cNvPr id="52417" name="Line 211"/>
            <p:cNvSpPr>
              <a:spLocks noChangeShapeType="1"/>
            </p:cNvSpPr>
            <p:nvPr/>
          </p:nvSpPr>
          <p:spPr bwMode="auto">
            <a:xfrm>
              <a:off x="5276" y="1352"/>
              <a:ext cx="0" cy="148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418" name="Line 243"/>
            <p:cNvSpPr>
              <a:spLocks noChangeShapeType="1"/>
            </p:cNvSpPr>
            <p:nvPr/>
          </p:nvSpPr>
          <p:spPr bwMode="auto">
            <a:xfrm>
              <a:off x="4861" y="3025"/>
              <a:ext cx="409" cy="1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247"/>
          <p:cNvGrpSpPr>
            <a:grpSpLocks/>
          </p:cNvGrpSpPr>
          <p:nvPr/>
        </p:nvGrpSpPr>
        <p:grpSpPr bwMode="auto">
          <a:xfrm>
            <a:off x="4924425" y="2033588"/>
            <a:ext cx="898525" cy="4313237"/>
            <a:chOff x="3102" y="1281"/>
            <a:chExt cx="566" cy="2717"/>
          </a:xfrm>
        </p:grpSpPr>
        <p:sp>
          <p:nvSpPr>
            <p:cNvPr id="52404" name="Oval 224"/>
            <p:cNvSpPr>
              <a:spLocks noChangeArrowheads="1"/>
            </p:cNvSpPr>
            <p:nvPr/>
          </p:nvSpPr>
          <p:spPr bwMode="auto">
            <a:xfrm>
              <a:off x="3524" y="3124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05" name="Oval 226"/>
            <p:cNvSpPr>
              <a:spLocks noChangeArrowheads="1"/>
            </p:cNvSpPr>
            <p:nvPr/>
          </p:nvSpPr>
          <p:spPr bwMode="auto">
            <a:xfrm>
              <a:off x="3102" y="128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06" name="Oval 227"/>
            <p:cNvSpPr>
              <a:spLocks noChangeArrowheads="1"/>
            </p:cNvSpPr>
            <p:nvPr/>
          </p:nvSpPr>
          <p:spPr bwMode="auto">
            <a:xfrm>
              <a:off x="3102" y="147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07" name="Oval 228"/>
            <p:cNvSpPr>
              <a:spLocks noChangeArrowheads="1"/>
            </p:cNvSpPr>
            <p:nvPr/>
          </p:nvSpPr>
          <p:spPr bwMode="auto">
            <a:xfrm>
              <a:off x="3526" y="184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08" name="Oval 229"/>
            <p:cNvSpPr>
              <a:spLocks noChangeArrowheads="1"/>
            </p:cNvSpPr>
            <p:nvPr/>
          </p:nvSpPr>
          <p:spPr bwMode="auto">
            <a:xfrm>
              <a:off x="3526" y="204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09" name="Oval 230"/>
            <p:cNvSpPr>
              <a:spLocks noChangeArrowheads="1"/>
            </p:cNvSpPr>
            <p:nvPr/>
          </p:nvSpPr>
          <p:spPr bwMode="auto">
            <a:xfrm>
              <a:off x="3525" y="166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10" name="Oval 231"/>
            <p:cNvSpPr>
              <a:spLocks noChangeArrowheads="1"/>
            </p:cNvSpPr>
            <p:nvPr/>
          </p:nvSpPr>
          <p:spPr bwMode="auto">
            <a:xfrm>
              <a:off x="3526" y="2237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11" name="Oval 232"/>
            <p:cNvSpPr>
              <a:spLocks noChangeArrowheads="1"/>
            </p:cNvSpPr>
            <p:nvPr/>
          </p:nvSpPr>
          <p:spPr bwMode="auto">
            <a:xfrm>
              <a:off x="3526" y="2582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12" name="Oval 233"/>
            <p:cNvSpPr>
              <a:spLocks noChangeArrowheads="1"/>
            </p:cNvSpPr>
            <p:nvPr/>
          </p:nvSpPr>
          <p:spPr bwMode="auto">
            <a:xfrm>
              <a:off x="3525" y="275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13" name="Oval 234"/>
            <p:cNvSpPr>
              <a:spLocks noChangeArrowheads="1"/>
            </p:cNvSpPr>
            <p:nvPr/>
          </p:nvSpPr>
          <p:spPr bwMode="auto">
            <a:xfrm>
              <a:off x="3526" y="294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14" name="Oval 235"/>
            <p:cNvSpPr>
              <a:spLocks noChangeArrowheads="1"/>
            </p:cNvSpPr>
            <p:nvPr/>
          </p:nvSpPr>
          <p:spPr bwMode="auto">
            <a:xfrm>
              <a:off x="3526" y="330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15" name="Oval 237"/>
            <p:cNvSpPr>
              <a:spLocks noChangeArrowheads="1"/>
            </p:cNvSpPr>
            <p:nvPr/>
          </p:nvSpPr>
          <p:spPr bwMode="auto">
            <a:xfrm>
              <a:off x="3102" y="368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2416" name="Oval 238"/>
            <p:cNvSpPr>
              <a:spLocks noChangeArrowheads="1"/>
            </p:cNvSpPr>
            <p:nvPr/>
          </p:nvSpPr>
          <p:spPr bwMode="auto">
            <a:xfrm>
              <a:off x="3525" y="385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5" name="Group 249"/>
          <p:cNvGrpSpPr>
            <a:grpSpLocks/>
          </p:cNvGrpSpPr>
          <p:nvPr/>
        </p:nvGrpSpPr>
        <p:grpSpPr bwMode="auto">
          <a:xfrm>
            <a:off x="7593013" y="2046288"/>
            <a:ext cx="889000" cy="4032250"/>
            <a:chOff x="4783" y="1289"/>
            <a:chExt cx="560" cy="2540"/>
          </a:xfrm>
        </p:grpSpPr>
        <p:sp>
          <p:nvSpPr>
            <p:cNvPr id="52391" name="Oval 236"/>
            <p:cNvSpPr>
              <a:spLocks noChangeArrowheads="1"/>
            </p:cNvSpPr>
            <p:nvPr/>
          </p:nvSpPr>
          <p:spPr bwMode="auto">
            <a:xfrm>
              <a:off x="5189" y="3132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grpSp>
          <p:nvGrpSpPr>
            <p:cNvPr id="6" name="Group 245"/>
            <p:cNvGrpSpPr>
              <a:grpSpLocks/>
            </p:cNvGrpSpPr>
            <p:nvPr/>
          </p:nvGrpSpPr>
          <p:grpSpPr bwMode="auto">
            <a:xfrm>
              <a:off x="4783" y="1289"/>
              <a:ext cx="560" cy="2540"/>
              <a:chOff x="4783" y="1289"/>
              <a:chExt cx="560" cy="2540"/>
            </a:xfrm>
          </p:grpSpPr>
          <p:sp>
            <p:nvSpPr>
              <p:cNvPr id="52393" name="Oval 213"/>
              <p:cNvSpPr>
                <a:spLocks noChangeArrowheads="1"/>
              </p:cNvSpPr>
              <p:nvPr/>
            </p:nvSpPr>
            <p:spPr bwMode="auto">
              <a:xfrm>
                <a:off x="5201" y="1289"/>
                <a:ext cx="142" cy="1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52394" name="Oval 214"/>
              <p:cNvSpPr>
                <a:spLocks noChangeArrowheads="1"/>
              </p:cNvSpPr>
              <p:nvPr/>
            </p:nvSpPr>
            <p:spPr bwMode="auto">
              <a:xfrm>
                <a:off x="4783" y="2942"/>
                <a:ext cx="142" cy="1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52395" name="Oval 215"/>
              <p:cNvSpPr>
                <a:spLocks noChangeArrowheads="1"/>
              </p:cNvSpPr>
              <p:nvPr/>
            </p:nvSpPr>
            <p:spPr bwMode="auto">
              <a:xfrm>
                <a:off x="5200" y="2407"/>
                <a:ext cx="142" cy="1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52396" name="Oval 216"/>
              <p:cNvSpPr>
                <a:spLocks noChangeArrowheads="1"/>
              </p:cNvSpPr>
              <p:nvPr/>
            </p:nvSpPr>
            <p:spPr bwMode="auto">
              <a:xfrm>
                <a:off x="5201" y="1661"/>
                <a:ext cx="142" cy="1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52397" name="Oval 217"/>
              <p:cNvSpPr>
                <a:spLocks noChangeArrowheads="1"/>
              </p:cNvSpPr>
              <p:nvPr/>
            </p:nvSpPr>
            <p:spPr bwMode="auto">
              <a:xfrm>
                <a:off x="5200" y="1848"/>
                <a:ext cx="142" cy="1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52398" name="Oval 218"/>
              <p:cNvSpPr>
                <a:spLocks noChangeArrowheads="1"/>
              </p:cNvSpPr>
              <p:nvPr/>
            </p:nvSpPr>
            <p:spPr bwMode="auto">
              <a:xfrm>
                <a:off x="5200" y="1475"/>
                <a:ext cx="142" cy="1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52399" name="Oval 219"/>
              <p:cNvSpPr>
                <a:spLocks noChangeArrowheads="1"/>
              </p:cNvSpPr>
              <p:nvPr/>
            </p:nvSpPr>
            <p:spPr bwMode="auto">
              <a:xfrm>
                <a:off x="5200" y="2034"/>
                <a:ext cx="142" cy="1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52400" name="Oval 220"/>
              <p:cNvSpPr>
                <a:spLocks noChangeArrowheads="1"/>
              </p:cNvSpPr>
              <p:nvPr/>
            </p:nvSpPr>
            <p:spPr bwMode="auto">
              <a:xfrm>
                <a:off x="5201" y="2221"/>
                <a:ext cx="142" cy="1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52401" name="Oval 221"/>
              <p:cNvSpPr>
                <a:spLocks noChangeArrowheads="1"/>
              </p:cNvSpPr>
              <p:nvPr/>
            </p:nvSpPr>
            <p:spPr bwMode="auto">
              <a:xfrm>
                <a:off x="5200" y="2594"/>
                <a:ext cx="142" cy="1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52402" name="Oval 222"/>
              <p:cNvSpPr>
                <a:spLocks noChangeArrowheads="1"/>
              </p:cNvSpPr>
              <p:nvPr/>
            </p:nvSpPr>
            <p:spPr bwMode="auto">
              <a:xfrm>
                <a:off x="5200" y="2780"/>
                <a:ext cx="142" cy="1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52403" name="Oval 223"/>
              <p:cNvSpPr>
                <a:spLocks noChangeArrowheads="1"/>
              </p:cNvSpPr>
              <p:nvPr/>
            </p:nvSpPr>
            <p:spPr bwMode="auto">
              <a:xfrm>
                <a:off x="4785" y="3687"/>
                <a:ext cx="142" cy="1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7451725" cy="1143000"/>
          </a:xfrm>
        </p:spPr>
        <p:txBody>
          <a:bodyPr/>
          <a:lstStyle/>
          <a:p>
            <a:r>
              <a:rPr lang="el-GR" b="1" smtClean="0">
                <a:solidFill>
                  <a:srgbClr val="C00000"/>
                </a:solidFill>
              </a:rPr>
              <a:t>Γλωσσική διαταραχή (Ν=10)</a:t>
            </a:r>
          </a:p>
        </p:txBody>
      </p:sp>
      <p:graphicFrame>
        <p:nvGraphicFramePr>
          <p:cNvPr id="191491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344613"/>
          <a:ext cx="8229600" cy="5027349"/>
        </p:xfrm>
        <a:graphic>
          <a:graphicData uri="http://schemas.openxmlformats.org/drawingml/2006/table">
            <a:tbl>
              <a:tblPr/>
              <a:tblGrid>
                <a:gridCol w="3127375"/>
                <a:gridCol w="504825"/>
                <a:gridCol w="642938"/>
                <a:gridCol w="642937"/>
                <a:gridCol w="644525"/>
                <a:gridCol w="361950"/>
                <a:gridCol w="498475"/>
                <a:gridCol w="508000"/>
                <a:gridCol w="649288"/>
                <a:gridCol w="649287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54000" marB="540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Εργαλείο 11 (Β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′–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Δ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′ Δημοτικού)</a:t>
                      </a:r>
                    </a:p>
                  </a:txBody>
                  <a:tcPr marL="0" marR="0" marT="54000" marB="54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Ακρίβεια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Ταχύτητα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Αναγνώριση εικόνας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Αναγνώριση λέξεων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Ιστορική ορθογραφία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Γραμματική ορθογραφία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Προφορική κατανόηση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Γραπτή κατανόηση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Μελέτη γραπτού κειμένου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Συμπλήρωση προτάσεων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Λεκτικές αναλογίες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Επιλογή εικόνας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Ορισμός λέξεων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Εύρος γραμμάτων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Οπτικές αλληλουχίες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Συμπλήρωση σχημάτων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Αναπαραγωγή ρυθμών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34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634B6-818D-48F1-A489-8A39CB8CED3D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 smtClean="0"/>
          </a:p>
        </p:txBody>
      </p:sp>
      <p:grpSp>
        <p:nvGrpSpPr>
          <p:cNvPr id="2" name="Group 248"/>
          <p:cNvGrpSpPr>
            <a:grpSpLocks/>
          </p:cNvGrpSpPr>
          <p:nvPr/>
        </p:nvGrpSpPr>
        <p:grpSpPr bwMode="auto">
          <a:xfrm>
            <a:off x="4394200" y="2151063"/>
            <a:ext cx="1328738" cy="4064000"/>
            <a:chOff x="2768" y="1355"/>
            <a:chExt cx="837" cy="2560"/>
          </a:xfrm>
        </p:grpSpPr>
        <p:sp>
          <p:nvSpPr>
            <p:cNvPr id="53448" name="Line 209"/>
            <p:cNvSpPr>
              <a:spLocks noChangeShapeType="1"/>
            </p:cNvSpPr>
            <p:nvPr/>
          </p:nvSpPr>
          <p:spPr bwMode="auto">
            <a:xfrm>
              <a:off x="3147" y="3556"/>
              <a:ext cx="25" cy="20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247"/>
            <p:cNvGrpSpPr>
              <a:grpSpLocks/>
            </p:cNvGrpSpPr>
            <p:nvPr/>
          </p:nvGrpSpPr>
          <p:grpSpPr bwMode="auto">
            <a:xfrm>
              <a:off x="2768" y="1355"/>
              <a:ext cx="837" cy="2560"/>
              <a:chOff x="2768" y="1355"/>
              <a:chExt cx="837" cy="2560"/>
            </a:xfrm>
          </p:grpSpPr>
          <p:sp>
            <p:nvSpPr>
              <p:cNvPr id="53450" name="Line 206"/>
              <p:cNvSpPr>
                <a:spLocks noChangeShapeType="1"/>
              </p:cNvSpPr>
              <p:nvPr/>
            </p:nvSpPr>
            <p:spPr bwMode="auto">
              <a:xfrm>
                <a:off x="3172" y="1745"/>
                <a:ext cx="409" cy="16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451" name="Line 208"/>
              <p:cNvSpPr>
                <a:spLocks noChangeShapeType="1"/>
              </p:cNvSpPr>
              <p:nvPr/>
            </p:nvSpPr>
            <p:spPr bwMode="auto">
              <a:xfrm flipH="1">
                <a:off x="3147" y="3381"/>
                <a:ext cx="443" cy="17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452" name="Line 210"/>
              <p:cNvSpPr>
                <a:spLocks noChangeShapeType="1"/>
              </p:cNvSpPr>
              <p:nvPr/>
            </p:nvSpPr>
            <p:spPr bwMode="auto">
              <a:xfrm>
                <a:off x="3172" y="3765"/>
                <a:ext cx="426" cy="15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453" name="Line 240"/>
              <p:cNvSpPr>
                <a:spLocks noChangeShapeType="1"/>
              </p:cNvSpPr>
              <p:nvPr/>
            </p:nvSpPr>
            <p:spPr bwMode="auto">
              <a:xfrm flipH="1">
                <a:off x="2768" y="2840"/>
                <a:ext cx="443" cy="17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454" name="Line 241"/>
              <p:cNvSpPr>
                <a:spLocks noChangeShapeType="1"/>
              </p:cNvSpPr>
              <p:nvPr/>
            </p:nvSpPr>
            <p:spPr bwMode="auto">
              <a:xfrm>
                <a:off x="2772" y="3004"/>
                <a:ext cx="810" cy="37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455" name="Line 242"/>
              <p:cNvSpPr>
                <a:spLocks noChangeShapeType="1"/>
              </p:cNvSpPr>
              <p:nvPr/>
            </p:nvSpPr>
            <p:spPr bwMode="auto">
              <a:xfrm>
                <a:off x="3192" y="2299"/>
                <a:ext cx="0" cy="53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456" name="Line 243"/>
              <p:cNvSpPr>
                <a:spLocks noChangeShapeType="1"/>
              </p:cNvSpPr>
              <p:nvPr/>
            </p:nvSpPr>
            <p:spPr bwMode="auto">
              <a:xfrm>
                <a:off x="3168" y="1355"/>
                <a:ext cx="8" cy="35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457" name="Line 245"/>
              <p:cNvSpPr>
                <a:spLocks noChangeShapeType="1"/>
              </p:cNvSpPr>
              <p:nvPr/>
            </p:nvSpPr>
            <p:spPr bwMode="auto">
              <a:xfrm flipH="1">
                <a:off x="3596" y="1917"/>
                <a:ext cx="9" cy="17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458" name="Line 246"/>
              <p:cNvSpPr>
                <a:spLocks noChangeShapeType="1"/>
              </p:cNvSpPr>
              <p:nvPr/>
            </p:nvSpPr>
            <p:spPr bwMode="auto">
              <a:xfrm flipH="1">
                <a:off x="3179" y="2125"/>
                <a:ext cx="426" cy="19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" name="Group 249"/>
          <p:cNvGrpSpPr>
            <a:grpSpLocks/>
          </p:cNvGrpSpPr>
          <p:nvPr/>
        </p:nvGrpSpPr>
        <p:grpSpPr bwMode="auto">
          <a:xfrm>
            <a:off x="4302125" y="2033588"/>
            <a:ext cx="1520825" cy="4313237"/>
            <a:chOff x="2710" y="1281"/>
            <a:chExt cx="958" cy="2717"/>
          </a:xfrm>
        </p:grpSpPr>
        <p:sp>
          <p:nvSpPr>
            <p:cNvPr id="53435" name="Oval 226"/>
            <p:cNvSpPr>
              <a:spLocks noChangeArrowheads="1"/>
            </p:cNvSpPr>
            <p:nvPr/>
          </p:nvSpPr>
          <p:spPr bwMode="auto">
            <a:xfrm>
              <a:off x="3102" y="128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36" name="Oval 227"/>
            <p:cNvSpPr>
              <a:spLocks noChangeArrowheads="1"/>
            </p:cNvSpPr>
            <p:nvPr/>
          </p:nvSpPr>
          <p:spPr bwMode="auto">
            <a:xfrm>
              <a:off x="3102" y="147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37" name="Oval 228"/>
            <p:cNvSpPr>
              <a:spLocks noChangeArrowheads="1"/>
            </p:cNvSpPr>
            <p:nvPr/>
          </p:nvSpPr>
          <p:spPr bwMode="auto">
            <a:xfrm>
              <a:off x="3526" y="184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38" name="Oval 229"/>
            <p:cNvSpPr>
              <a:spLocks noChangeArrowheads="1"/>
            </p:cNvSpPr>
            <p:nvPr/>
          </p:nvSpPr>
          <p:spPr bwMode="auto">
            <a:xfrm>
              <a:off x="3526" y="204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39" name="Oval 230"/>
            <p:cNvSpPr>
              <a:spLocks noChangeArrowheads="1"/>
            </p:cNvSpPr>
            <p:nvPr/>
          </p:nvSpPr>
          <p:spPr bwMode="auto">
            <a:xfrm>
              <a:off x="3109" y="166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40" name="Oval 231"/>
            <p:cNvSpPr>
              <a:spLocks noChangeArrowheads="1"/>
            </p:cNvSpPr>
            <p:nvPr/>
          </p:nvSpPr>
          <p:spPr bwMode="auto">
            <a:xfrm>
              <a:off x="3118" y="2237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41" name="Oval 232"/>
            <p:cNvSpPr>
              <a:spLocks noChangeArrowheads="1"/>
            </p:cNvSpPr>
            <p:nvPr/>
          </p:nvSpPr>
          <p:spPr bwMode="auto">
            <a:xfrm>
              <a:off x="3126" y="2582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42" name="Oval 233"/>
            <p:cNvSpPr>
              <a:spLocks noChangeArrowheads="1"/>
            </p:cNvSpPr>
            <p:nvPr/>
          </p:nvSpPr>
          <p:spPr bwMode="auto">
            <a:xfrm>
              <a:off x="3125" y="275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43" name="Oval 234"/>
            <p:cNvSpPr>
              <a:spLocks noChangeArrowheads="1"/>
            </p:cNvSpPr>
            <p:nvPr/>
          </p:nvSpPr>
          <p:spPr bwMode="auto">
            <a:xfrm>
              <a:off x="2710" y="294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44" name="Oval 235"/>
            <p:cNvSpPr>
              <a:spLocks noChangeArrowheads="1"/>
            </p:cNvSpPr>
            <p:nvPr/>
          </p:nvSpPr>
          <p:spPr bwMode="auto">
            <a:xfrm>
              <a:off x="3526" y="330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45" name="Oval 236"/>
            <p:cNvSpPr>
              <a:spLocks noChangeArrowheads="1"/>
            </p:cNvSpPr>
            <p:nvPr/>
          </p:nvSpPr>
          <p:spPr bwMode="auto">
            <a:xfrm>
              <a:off x="3102" y="349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46" name="Oval 237"/>
            <p:cNvSpPr>
              <a:spLocks noChangeArrowheads="1"/>
            </p:cNvSpPr>
            <p:nvPr/>
          </p:nvSpPr>
          <p:spPr bwMode="auto">
            <a:xfrm>
              <a:off x="3102" y="368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47" name="Oval 238"/>
            <p:cNvSpPr>
              <a:spLocks noChangeArrowheads="1"/>
            </p:cNvSpPr>
            <p:nvPr/>
          </p:nvSpPr>
          <p:spPr bwMode="auto">
            <a:xfrm>
              <a:off x="3525" y="385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5" name="Group 262"/>
          <p:cNvGrpSpPr>
            <a:grpSpLocks/>
          </p:cNvGrpSpPr>
          <p:nvPr/>
        </p:nvGrpSpPr>
        <p:grpSpPr bwMode="auto">
          <a:xfrm>
            <a:off x="6570663" y="2192338"/>
            <a:ext cx="1808162" cy="3843337"/>
            <a:chOff x="4139" y="1381"/>
            <a:chExt cx="1139" cy="2421"/>
          </a:xfrm>
        </p:grpSpPr>
        <p:sp>
          <p:nvSpPr>
            <p:cNvPr id="53426" name="Line 251"/>
            <p:cNvSpPr>
              <a:spLocks noChangeShapeType="1"/>
            </p:cNvSpPr>
            <p:nvPr/>
          </p:nvSpPr>
          <p:spPr bwMode="auto">
            <a:xfrm>
              <a:off x="4177" y="1738"/>
              <a:ext cx="8" cy="1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427" name="Line 253"/>
            <p:cNvSpPr>
              <a:spLocks noChangeShapeType="1"/>
            </p:cNvSpPr>
            <p:nvPr/>
          </p:nvSpPr>
          <p:spPr bwMode="auto">
            <a:xfrm>
              <a:off x="4193" y="1934"/>
              <a:ext cx="676" cy="15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428" name="Line 254"/>
            <p:cNvSpPr>
              <a:spLocks noChangeShapeType="1"/>
            </p:cNvSpPr>
            <p:nvPr/>
          </p:nvSpPr>
          <p:spPr bwMode="auto">
            <a:xfrm flipH="1">
              <a:off x="4176" y="2093"/>
              <a:ext cx="710" cy="16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429" name="Line 255"/>
            <p:cNvSpPr>
              <a:spLocks noChangeShapeType="1"/>
            </p:cNvSpPr>
            <p:nvPr/>
          </p:nvSpPr>
          <p:spPr bwMode="auto">
            <a:xfrm>
              <a:off x="4185" y="2259"/>
              <a:ext cx="301" cy="2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430" name="Line 256"/>
            <p:cNvSpPr>
              <a:spLocks noChangeShapeType="1"/>
            </p:cNvSpPr>
            <p:nvPr/>
          </p:nvSpPr>
          <p:spPr bwMode="auto">
            <a:xfrm flipH="1">
              <a:off x="4139" y="2478"/>
              <a:ext cx="343" cy="16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431" name="Line 257"/>
            <p:cNvSpPr>
              <a:spLocks noChangeShapeType="1"/>
            </p:cNvSpPr>
            <p:nvPr/>
          </p:nvSpPr>
          <p:spPr bwMode="auto">
            <a:xfrm>
              <a:off x="4177" y="3552"/>
              <a:ext cx="684" cy="2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432" name="Line 258"/>
            <p:cNvSpPr>
              <a:spLocks noChangeShapeType="1"/>
            </p:cNvSpPr>
            <p:nvPr/>
          </p:nvSpPr>
          <p:spPr bwMode="auto">
            <a:xfrm>
              <a:off x="4180" y="2630"/>
              <a:ext cx="0" cy="8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433" name="Line 260"/>
            <p:cNvSpPr>
              <a:spLocks noChangeShapeType="1"/>
            </p:cNvSpPr>
            <p:nvPr/>
          </p:nvSpPr>
          <p:spPr bwMode="auto">
            <a:xfrm flipH="1">
              <a:off x="5269" y="1381"/>
              <a:ext cx="9" cy="1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434" name="Line 261"/>
            <p:cNvSpPr>
              <a:spLocks noChangeShapeType="1"/>
            </p:cNvSpPr>
            <p:nvPr/>
          </p:nvSpPr>
          <p:spPr bwMode="auto">
            <a:xfrm flipH="1">
              <a:off x="4182" y="1546"/>
              <a:ext cx="1077" cy="1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" name="Group 263"/>
          <p:cNvGrpSpPr>
            <a:grpSpLocks/>
          </p:cNvGrpSpPr>
          <p:nvPr/>
        </p:nvGrpSpPr>
        <p:grpSpPr bwMode="auto">
          <a:xfrm>
            <a:off x="6515100" y="1338263"/>
            <a:ext cx="1966913" cy="4792662"/>
            <a:chOff x="4104" y="843"/>
            <a:chExt cx="1239" cy="3019"/>
          </a:xfrm>
        </p:grpSpPr>
        <p:sp>
          <p:nvSpPr>
            <p:cNvPr id="53413" name="Oval 213"/>
            <p:cNvSpPr>
              <a:spLocks noChangeArrowheads="1"/>
            </p:cNvSpPr>
            <p:nvPr/>
          </p:nvSpPr>
          <p:spPr bwMode="auto">
            <a:xfrm>
              <a:off x="5201" y="1289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14" name="Oval 214"/>
            <p:cNvSpPr>
              <a:spLocks noChangeArrowheads="1"/>
            </p:cNvSpPr>
            <p:nvPr/>
          </p:nvSpPr>
          <p:spPr bwMode="auto">
            <a:xfrm>
              <a:off x="4105" y="2917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15" name="Oval 215"/>
            <p:cNvSpPr>
              <a:spLocks noChangeArrowheads="1"/>
            </p:cNvSpPr>
            <p:nvPr/>
          </p:nvSpPr>
          <p:spPr bwMode="auto">
            <a:xfrm>
              <a:off x="4415" y="241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16" name="Oval 216"/>
            <p:cNvSpPr>
              <a:spLocks noChangeArrowheads="1"/>
            </p:cNvSpPr>
            <p:nvPr/>
          </p:nvSpPr>
          <p:spPr bwMode="auto">
            <a:xfrm>
              <a:off x="4105" y="1661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17" name="Oval 217"/>
            <p:cNvSpPr>
              <a:spLocks noChangeArrowheads="1"/>
            </p:cNvSpPr>
            <p:nvPr/>
          </p:nvSpPr>
          <p:spPr bwMode="auto">
            <a:xfrm>
              <a:off x="4104" y="1848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18" name="Oval 218"/>
            <p:cNvSpPr>
              <a:spLocks noChangeArrowheads="1"/>
            </p:cNvSpPr>
            <p:nvPr/>
          </p:nvSpPr>
          <p:spPr bwMode="auto">
            <a:xfrm>
              <a:off x="5200" y="1475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19" name="Oval 219"/>
            <p:cNvSpPr>
              <a:spLocks noChangeArrowheads="1"/>
            </p:cNvSpPr>
            <p:nvPr/>
          </p:nvSpPr>
          <p:spPr bwMode="auto">
            <a:xfrm>
              <a:off x="4790" y="202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20" name="Oval 220"/>
            <p:cNvSpPr>
              <a:spLocks noChangeArrowheads="1"/>
            </p:cNvSpPr>
            <p:nvPr/>
          </p:nvSpPr>
          <p:spPr bwMode="auto">
            <a:xfrm>
              <a:off x="4105" y="2196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21" name="Oval 221"/>
            <p:cNvSpPr>
              <a:spLocks noChangeArrowheads="1"/>
            </p:cNvSpPr>
            <p:nvPr/>
          </p:nvSpPr>
          <p:spPr bwMode="auto">
            <a:xfrm>
              <a:off x="4105" y="257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22" name="Oval 222"/>
            <p:cNvSpPr>
              <a:spLocks noChangeArrowheads="1"/>
            </p:cNvSpPr>
            <p:nvPr/>
          </p:nvSpPr>
          <p:spPr bwMode="auto">
            <a:xfrm>
              <a:off x="4105" y="2747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23" name="Oval 223"/>
            <p:cNvSpPr>
              <a:spLocks noChangeArrowheads="1"/>
            </p:cNvSpPr>
            <p:nvPr/>
          </p:nvSpPr>
          <p:spPr bwMode="auto">
            <a:xfrm>
              <a:off x="4784" y="3720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24" name="Oval 224"/>
            <p:cNvSpPr>
              <a:spLocks noChangeArrowheads="1"/>
            </p:cNvSpPr>
            <p:nvPr/>
          </p:nvSpPr>
          <p:spPr bwMode="auto">
            <a:xfrm>
              <a:off x="4104" y="3483"/>
              <a:ext cx="142" cy="1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53425" name="Line 259"/>
            <p:cNvSpPr>
              <a:spLocks noChangeShapeType="1"/>
            </p:cNvSpPr>
            <p:nvPr/>
          </p:nvSpPr>
          <p:spPr bwMode="auto">
            <a:xfrm>
              <a:off x="4857" y="843"/>
              <a:ext cx="8" cy="35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417</Words>
  <Application>Microsoft Office PowerPoint</Application>
  <PresentationFormat>Προβολή στην οθόνη (4:3)</PresentationFormat>
  <Paragraphs>147</Paragraphs>
  <Slides>13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ΤΕΣΤ ΛΑΜΔΑ</vt:lpstr>
      <vt:lpstr>Στόχοι του ΛΑΜΔΑ</vt:lpstr>
      <vt:lpstr>Στόχοι του ΛΑΜΔΑ</vt:lpstr>
      <vt:lpstr>Διαφάνεια 4</vt:lpstr>
      <vt:lpstr>Διαφάνεια 5</vt:lpstr>
      <vt:lpstr>Διαφάνεια 6</vt:lpstr>
      <vt:lpstr>Προφίλ χωρίς ΜΔ (Ν=50)</vt:lpstr>
      <vt:lpstr>Προφίλ χωρίς ΜΔ (Ν=18)</vt:lpstr>
      <vt:lpstr>Γλωσσική διαταραχή (Ν=10)</vt:lpstr>
      <vt:lpstr>Προφίλ δυσλεξίας (Ν=15)</vt:lpstr>
      <vt:lpstr>Προφίλ δυσλεξίας (Ν=15)</vt:lpstr>
      <vt:lpstr>Προτερήματα</vt:lpstr>
      <vt:lpstr>Προτερήματα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ΤΕΣΤ ΛΑΜΔΑ</dc:title>
  <dc:creator>user</dc:creator>
  <cp:lastModifiedBy>user</cp:lastModifiedBy>
  <cp:revision>1</cp:revision>
  <dcterms:created xsi:type="dcterms:W3CDTF">2016-04-07T05:31:56Z</dcterms:created>
  <dcterms:modified xsi:type="dcterms:W3CDTF">2016-04-07T05:34:54Z</dcterms:modified>
</cp:coreProperties>
</file>