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3"/>
  </p:notesMasterIdLst>
  <p:sldIdLst>
    <p:sldId id="276" r:id="rId2"/>
    <p:sldId id="256" r:id="rId3"/>
    <p:sldId id="258" r:id="rId4"/>
    <p:sldId id="270" r:id="rId5"/>
    <p:sldId id="262" r:id="rId6"/>
    <p:sldId id="260" r:id="rId7"/>
    <p:sldId id="263" r:id="rId8"/>
    <p:sldId id="265" r:id="rId9"/>
    <p:sldId id="264" r:id="rId10"/>
    <p:sldId id="266" r:id="rId11"/>
    <p:sldId id="268" r:id="rId12"/>
    <p:sldId id="278" r:id="rId13"/>
    <p:sldId id="279" r:id="rId14"/>
    <p:sldId id="267" r:id="rId15"/>
    <p:sldId id="274" r:id="rId16"/>
    <p:sldId id="269" r:id="rId17"/>
    <p:sldId id="271" r:id="rId18"/>
    <p:sldId id="272" r:id="rId19"/>
    <p:sldId id="273" r:id="rId20"/>
    <p:sldId id="27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8F365-5BB6-47D8-83ED-78CCE4F24932}" type="datetimeFigureOut">
              <a:rPr lang="en-US"/>
              <a:pPr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9520A-A5C1-4A98-9BDD-A2324D763C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13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547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563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536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502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274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406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54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31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805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898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43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216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995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64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42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09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77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5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8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13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520A-A5C1-4A98-9BDD-A2324D763C06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77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63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76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27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71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90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11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51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75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3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26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75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33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zantinaistorika.blogspot.com" TargetMode="External"/><Relationship Id="rId3" Type="http://schemas.openxmlformats.org/officeDocument/2006/relationships/hyperlink" Target="http://www.byzantinotrapezi.wordpress.com" TargetMode="External"/><Relationship Id="rId7" Type="http://schemas.openxmlformats.org/officeDocument/2006/relationships/hyperlink" Target="http://fablesandrealitydsa11c.weebly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blesandrealitydsa11c.weebly.com" TargetMode="External"/><Relationship Id="rId5" Type="http://schemas.openxmlformats.org/officeDocument/2006/relationships/hyperlink" Target="http://historyofgreekfood.com" TargetMode="External"/><Relationship Id="rId4" Type="http://schemas.openxmlformats.org/officeDocument/2006/relationships/hyperlink" Target="http://www.historyofgreekfood.com" TargetMode="External"/><Relationship Id="rId9" Type="http://schemas.openxmlformats.org/officeDocument/2006/relationships/hyperlink" Target="http://.co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ΕΡΕΥΝΗΤΙΚΗ ΕΡΓΑΣΙΑ Β΄ΛΥΚΕΙΟΥ 2015-2016</a:t>
            </a:r>
            <a:br>
              <a:rPr lang="en-US" dirty="0"/>
            </a:br>
            <a:r>
              <a:rPr lang="en-US" dirty="0">
                <a:latin typeface="Rockwell Condensed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6409" y="4033558"/>
            <a:ext cx="9322454" cy="2052917"/>
          </a:xfrm>
        </p:spPr>
        <p:txBody>
          <a:bodyPr>
            <a:normAutofit/>
          </a:bodyPr>
          <a:lstStyle/>
          <a:p>
            <a:r>
              <a:rPr lang="en-US" sz="4000" dirty="0"/>
              <a:t>Απο τις μαθήτριες Γιώτα Μπαρκλέσια και Ιωάννα Κουγιά.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635" y="6166504"/>
            <a:ext cx="9511552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/>
              <a:t>Γενικό Λύκειο Καλαβρύτων.</a:t>
            </a:r>
          </a:p>
        </p:txBody>
      </p:sp>
    </p:spTree>
    <p:extLst>
      <p:ext uri="{BB962C8B-B14F-4D97-AF65-F5344CB8AC3E}">
        <p14:creationId xmlns:p14="http://schemas.microsoft.com/office/powerpoint/2010/main" xmlns="" val="124652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963"/>
            <a:ext cx="7894638" cy="1058260"/>
          </a:xfrm>
        </p:spPr>
        <p:txBody>
          <a:bodyPr/>
          <a:lstStyle/>
          <a:p>
            <a:r>
              <a:rPr lang="el-GR" dirty="0">
                <a:solidFill>
                  <a:srgbClr val="0C0C0C"/>
                </a:solidFill>
                <a:latin typeface="Cambria" charset="0"/>
              </a:rPr>
              <a:t>Στη διατροφή των Βυζαντινών βασικό ρόλο είχαν:</a:t>
            </a:r>
            <a:endParaRPr lang="en-US" dirty="0">
              <a:latin typeface="Cambri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31750" y="1066223"/>
            <a:ext cx="8242300" cy="56377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l-GR" sz="2400" dirty="0">
                <a:latin typeface="Cambria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το ψωμί,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τα λαχανικά(άγνωστες ήταν τότε οι πατάτες και οι ντομάτες),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Τα φρούτα,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τα όσπρια,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 τα δημητριακά,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mbria" charset="0"/>
              </a:rPr>
              <a:t> </a:t>
            </a:r>
            <a:r>
              <a:rPr lang="el-GR" sz="2400" dirty="0">
                <a:solidFill>
                  <a:srgbClr val="9E3611"/>
                </a:solidFill>
                <a:latin typeface="Cambria" charset="0"/>
              </a:rPr>
              <a:t>τα πουλερικά,</a:t>
            </a:r>
            <a:r>
              <a:rPr lang="el-GR" sz="2400" dirty="0">
                <a:latin typeface="Cambria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mbria" charset="0"/>
              </a:rPr>
              <a:t>Τα  αυγά, με τα οποία έφτιαχναν τα περίφημα </a:t>
            </a:r>
            <a:r>
              <a:rPr lang="el-GR" sz="2400" i="1" u="sng" dirty="0">
                <a:latin typeface="Cambria" charset="0"/>
              </a:rPr>
              <a:t>σφουγγάτα</a:t>
            </a:r>
            <a:r>
              <a:rPr lang="el-GR" sz="2400" dirty="0">
                <a:latin typeface="Cambria" charset="0"/>
              </a:rPr>
              <a:t>, τις γνωστές μας ομελέττες,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mbria" charset="0"/>
              </a:rPr>
              <a:t> το γάλα :έφτιαχναν τυριά όπως το ανθότυρο, το βλάχικο και το κεφαλίτζιν.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mbria" charset="0"/>
              </a:rPr>
              <a:t>Κρέατα (σπάνια)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>
              <a:latin typeface="Rockwel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2988" y="658813"/>
            <a:ext cx="3347672" cy="526297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l-GR" sz="2800" dirty="0">
                <a:solidFill>
                  <a:srgbClr val="9E3611"/>
                </a:solidFill>
                <a:latin typeface="Cambria" charset="0"/>
              </a:rPr>
              <a:t> Ο πιο συνηθισμένος τρόπος </a:t>
            </a:r>
            <a:r>
              <a:rPr lang="el-GR" sz="2800" dirty="0" err="1">
                <a:solidFill>
                  <a:srgbClr val="9E3611"/>
                </a:solidFill>
                <a:latin typeface="Cambria" charset="0"/>
              </a:rPr>
              <a:t>μαγειρείας</a:t>
            </a:r>
            <a:r>
              <a:rPr lang="el-GR" sz="2800" dirty="0">
                <a:solidFill>
                  <a:srgbClr val="9E3611"/>
                </a:solidFill>
                <a:latin typeface="Cambria" charset="0"/>
              </a:rPr>
              <a:t> ήταν το βράσιμο, όπως ειρωνικά μας αφήνει να καταλάβουμε και η βυζαντινή παροιμία "αργώ </a:t>
            </a:r>
            <a:r>
              <a:rPr lang="el-GR" sz="2800" dirty="0" err="1">
                <a:solidFill>
                  <a:srgbClr val="9E3611"/>
                </a:solidFill>
                <a:latin typeface="Cambria" charset="0"/>
              </a:rPr>
              <a:t>μαγείρω</a:t>
            </a:r>
            <a:r>
              <a:rPr lang="el-GR" sz="2800" dirty="0">
                <a:solidFill>
                  <a:srgbClr val="9E3611"/>
                </a:solidFill>
                <a:latin typeface="Cambria" charset="0"/>
              </a:rPr>
              <a:t> πάντα </a:t>
            </a:r>
            <a:r>
              <a:rPr lang="el-GR" sz="2800" dirty="0" err="1">
                <a:solidFill>
                  <a:srgbClr val="9E3611"/>
                </a:solidFill>
                <a:latin typeface="Cambria" charset="0"/>
              </a:rPr>
              <a:t>έκζεστα</a:t>
            </a:r>
            <a:r>
              <a:rPr lang="el-GR" sz="2800" dirty="0">
                <a:solidFill>
                  <a:srgbClr val="9E3611"/>
                </a:solidFill>
                <a:latin typeface="Cambria" charset="0"/>
              </a:rPr>
              <a:t>", δηλαδή "ο τεμπέλης μάγειρας όλα τα μαγειρεύει βραστά".</a:t>
            </a:r>
            <a:r>
              <a:rPr lang="en-US" sz="2800" dirty="0">
                <a:solidFill>
                  <a:srgbClr val="000000"/>
                </a:solidFill>
                <a:latin typeface="Cambria" charset="0"/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09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VATICA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063" b="10063"/>
          <a:stretch>
            <a:fillRect/>
          </a:stretch>
        </p:blipFill>
        <p:spPr>
          <a:xfrm>
            <a:off x="55010" y="4763"/>
            <a:ext cx="8303740" cy="6858000"/>
          </a:xfrm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859" y="4763"/>
            <a:ext cx="4420679" cy="3416300"/>
          </a:xfrm>
          <a:prstGeom prst="rect">
            <a:avLst/>
          </a:prstGeom>
        </p:spPr>
      </p:pic>
      <p:pic>
        <p:nvPicPr>
          <p:cNvPr id="6" name="Picture 5" descr="image0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830" y="3311560"/>
            <a:ext cx="4073685" cy="39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8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Cambria"/>
              </a:rPr>
              <a:t>Συντηρηση</a:t>
            </a:r>
            <a:r>
              <a:rPr lang="el-GR" dirty="0">
                <a:latin typeface="Cambria"/>
              </a:rPr>
              <a:t> </a:t>
            </a:r>
            <a:r>
              <a:rPr lang="el-GR" dirty="0" err="1">
                <a:latin typeface="Cambria"/>
              </a:rPr>
              <a:t>τροφιμων</a:t>
            </a:r>
            <a:endParaRPr lang="el-GR" dirty="0">
              <a:latin typeface="Cambria"/>
            </a:endParaRPr>
          </a:p>
        </p:txBody>
      </p:sp>
      <p:pic>
        <p:nvPicPr>
          <p:cNvPr id="5" name="Θέση εικόνας 4" descr="KUZINA-EVROPI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882" b="7882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l-GR" sz="2400" dirty="0">
                <a:latin typeface="Cambria"/>
              </a:rPr>
              <a:t>Τα τρόφιμα διατηρούνταν :</a:t>
            </a:r>
          </a:p>
          <a:p>
            <a:r>
              <a:rPr lang="el-GR" sz="2400" dirty="0">
                <a:latin typeface="Cambria"/>
              </a:rPr>
              <a:t> Σε άλμη. </a:t>
            </a:r>
            <a:r>
              <a:rPr lang="el-GR" sz="2400" dirty="0" err="1">
                <a:latin typeface="Cambria"/>
              </a:rPr>
              <a:t>οξύμελο</a:t>
            </a:r>
            <a:r>
              <a:rPr lang="el-GR" sz="2400" dirty="0">
                <a:latin typeface="Cambria"/>
              </a:rPr>
              <a:t>, ξίδι (</a:t>
            </a:r>
            <a:r>
              <a:rPr lang="el-GR" sz="2400" dirty="0" err="1">
                <a:latin typeface="Cambria"/>
              </a:rPr>
              <a:t>ελιες</a:t>
            </a:r>
            <a:r>
              <a:rPr lang="el-GR" sz="2400" dirty="0">
                <a:latin typeface="Cambria"/>
              </a:rPr>
              <a:t> </a:t>
            </a:r>
            <a:r>
              <a:rPr lang="el-GR" sz="2400" dirty="0" err="1">
                <a:latin typeface="Cambria"/>
              </a:rPr>
              <a:t>κλπ</a:t>
            </a:r>
            <a:r>
              <a:rPr lang="el-GR" sz="2400" dirty="0">
                <a:latin typeface="Cambria"/>
              </a:rPr>
              <a:t>),</a:t>
            </a:r>
            <a:r>
              <a:rPr lang="el-GR" sz="2400" dirty="0" err="1">
                <a:latin typeface="Cambria"/>
              </a:rPr>
              <a:t>τουρσι</a:t>
            </a:r>
            <a:endParaRPr lang="el-GR" sz="2400" dirty="0">
              <a:latin typeface="Cambria"/>
            </a:endParaRPr>
          </a:p>
          <a:p>
            <a:r>
              <a:rPr lang="el-GR" sz="2400" dirty="0">
                <a:latin typeface="Cambria"/>
              </a:rPr>
              <a:t>Σε χοντρό αλάτι (παστά κρέατα , ψάρια)</a:t>
            </a:r>
          </a:p>
          <a:p>
            <a:r>
              <a:rPr lang="el-GR" sz="2400" dirty="0">
                <a:latin typeface="Cambria"/>
              </a:rPr>
              <a:t>Αποξηραίνονταν (φρούτα)</a:t>
            </a:r>
          </a:p>
          <a:p>
            <a:endParaRPr lang="el-G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82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>
                <a:latin typeface="Cambria"/>
              </a:rPr>
              <a:t>Οινοσ</a:t>
            </a:r>
            <a:r>
              <a:rPr lang="el-GR" dirty="0">
                <a:latin typeface="Cambria"/>
              </a:rPr>
              <a:t> </a:t>
            </a:r>
            <a:r>
              <a:rPr lang="el-GR" dirty="0" err="1">
                <a:latin typeface="Cambria"/>
              </a:rPr>
              <a:t>ευφραινει</a:t>
            </a:r>
            <a:r>
              <a:rPr lang="el-GR" dirty="0">
                <a:latin typeface="Cambria"/>
              </a:rPr>
              <a:t> </a:t>
            </a:r>
            <a:r>
              <a:rPr lang="el-GR" dirty="0" err="1">
                <a:latin typeface="Cambria"/>
              </a:rPr>
              <a:t>καρδιαν</a:t>
            </a:r>
            <a:r>
              <a:rPr lang="el-GR" dirty="0">
                <a:latin typeface="Cambria"/>
              </a:rPr>
              <a:t> </a:t>
            </a:r>
            <a:r>
              <a:rPr lang="el-GR" dirty="0" err="1">
                <a:latin typeface="Cambria"/>
              </a:rPr>
              <a:t>ανθρωπου</a:t>
            </a:r>
            <a:endParaRPr lang="el-GR" dirty="0">
              <a:latin typeface="Cambria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659661" y="2808235"/>
            <a:ext cx="3200400" cy="32918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2400" dirty="0">
                <a:latin typeface="Cambria" charset="0"/>
              </a:rPr>
              <a:t>Κρασί :λευκό, ή κόκκινο, αλλά και ρετσίνα. Το κρασί συχνά </a:t>
            </a:r>
            <a:r>
              <a:rPr lang="el-GR" sz="2400" dirty="0" err="1">
                <a:latin typeface="Cambria" charset="0"/>
              </a:rPr>
              <a:t>σερβιριζόταν</a:t>
            </a:r>
            <a:r>
              <a:rPr lang="el-GR" sz="2400" dirty="0">
                <a:latin typeface="Cambria" charset="0"/>
              </a:rPr>
              <a:t> νερωμένο με ζεστό νερό.</a:t>
            </a:r>
          </a:p>
        </p:txBody>
      </p:sp>
      <p:pic>
        <p:nvPicPr>
          <p:cNvPr id="7" name="Θέση εικόνας 6" descr="image039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861" r="9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5576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8" y="136525"/>
            <a:ext cx="7454560" cy="1112838"/>
          </a:xfrm>
        </p:spPr>
        <p:txBody>
          <a:bodyPr/>
          <a:lstStyle/>
          <a:p>
            <a:r>
              <a:rPr lang="en-US" sz="3600" dirty="0">
                <a:solidFill>
                  <a:srgbClr val="9E3611"/>
                </a:solidFill>
              </a:rPr>
              <a:t>  Σα</a:t>
            </a:r>
            <a:r>
              <a:rPr lang="en-US" sz="3600" dirty="0" err="1">
                <a:solidFill>
                  <a:srgbClr val="9E3611"/>
                </a:solidFill>
              </a:rPr>
              <a:t>λτσεσ</a:t>
            </a:r>
            <a:r>
              <a:rPr lang="en-US" sz="3600" dirty="0">
                <a:solidFill>
                  <a:srgbClr val="9E3611"/>
                </a:solidFill>
              </a:rPr>
              <a:t> &amp; μπαχα</a:t>
            </a:r>
            <a:r>
              <a:rPr lang="en-US" sz="3600" dirty="0" err="1">
                <a:solidFill>
                  <a:srgbClr val="9E3611"/>
                </a:solidFill>
              </a:rPr>
              <a:t>ρικ</a:t>
            </a:r>
            <a:r>
              <a:rPr lang="en-US" sz="3600" dirty="0">
                <a:solidFill>
                  <a:srgbClr val="9E3611"/>
                </a:solidFill>
              </a:rPr>
              <a:t>α</a:t>
            </a:r>
          </a:p>
        </p:txBody>
      </p:sp>
      <p:pic>
        <p:nvPicPr>
          <p:cNvPr id="6" name="Picture Placeholder 5" descr="αρχείο λήψης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4872" r="24872"/>
          <a:stretch>
            <a:fillRect/>
          </a:stretch>
        </p:blipFill>
        <p:spPr>
          <a:xfrm rot="60000">
            <a:off x="8215313" y="2344738"/>
            <a:ext cx="3903662" cy="4349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2700" y="1543050"/>
            <a:ext cx="7913179" cy="49228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C0C0C"/>
                </a:solidFill>
              </a:rPr>
              <a:t>Ονομάζονταν  </a:t>
            </a:r>
            <a:r>
              <a:rPr lang="en-US" sz="2400" b="1" i="1" u="sng" dirty="0">
                <a:solidFill>
                  <a:srgbClr val="9E3611"/>
                </a:solidFill>
              </a:rPr>
              <a:t>σαβούραι.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C0C0C"/>
                </a:solidFill>
              </a:rPr>
              <a:t>Είχ</a:t>
            </a:r>
            <a:r>
              <a:rPr lang="en-US" sz="2400" dirty="0">
                <a:solidFill>
                  <a:srgbClr val="0C0C0C"/>
                </a:solidFill>
              </a:rPr>
              <a:t>αν </a:t>
            </a:r>
            <a:r>
              <a:rPr lang="en-US" sz="2400" dirty="0" err="1">
                <a:solidFill>
                  <a:srgbClr val="0C0C0C"/>
                </a:solidFill>
              </a:rPr>
              <a:t>ως</a:t>
            </a:r>
            <a:r>
              <a:rPr lang="en-US" sz="2400" dirty="0">
                <a:solidFill>
                  <a:srgbClr val="0C0C0C"/>
                </a:solidFill>
              </a:rPr>
              <a:t> β</a:t>
            </a:r>
            <a:r>
              <a:rPr lang="en-US" sz="2400" dirty="0" err="1">
                <a:solidFill>
                  <a:srgbClr val="0C0C0C"/>
                </a:solidFill>
              </a:rPr>
              <a:t>άση</a:t>
            </a:r>
            <a:r>
              <a:rPr lang="en-US" sz="2400" dirty="0">
                <a:solidFill>
                  <a:srgbClr val="0C0C0C"/>
                </a:solidFill>
              </a:rPr>
              <a:t> </a:t>
            </a:r>
            <a:r>
              <a:rPr lang="en-US" sz="2400" dirty="0" err="1">
                <a:solidFill>
                  <a:srgbClr val="0C0C0C"/>
                </a:solidFill>
              </a:rPr>
              <a:t>λάδι</a:t>
            </a:r>
            <a:r>
              <a:rPr lang="en-US" sz="2400" dirty="0">
                <a:solidFill>
                  <a:srgbClr val="0C0C0C"/>
                </a:solidFill>
              </a:rPr>
              <a:t> ή β</a:t>
            </a:r>
            <a:r>
              <a:rPr lang="en-US" sz="2400" dirty="0" err="1">
                <a:solidFill>
                  <a:srgbClr val="0C0C0C"/>
                </a:solidFill>
              </a:rPr>
              <a:t>ούτυρο</a:t>
            </a:r>
            <a:r>
              <a:rPr lang="en-US" sz="2400" dirty="0">
                <a:solidFill>
                  <a:srgbClr val="0C0C0C"/>
                </a:solidFill>
              </a:rPr>
              <a:t> και </a:t>
            </a:r>
            <a:r>
              <a:rPr lang="en-US" sz="2400" dirty="0" err="1">
                <a:solidFill>
                  <a:srgbClr val="0C0C0C"/>
                </a:solidFill>
              </a:rPr>
              <a:t>σερ</a:t>
            </a:r>
            <a:r>
              <a:rPr lang="en-US" sz="2400" dirty="0">
                <a:solidFill>
                  <a:srgbClr val="0C0C0C"/>
                </a:solidFill>
              </a:rPr>
              <a:t>β</a:t>
            </a:r>
            <a:r>
              <a:rPr lang="en-US" sz="2400" dirty="0" err="1">
                <a:solidFill>
                  <a:srgbClr val="0C0C0C"/>
                </a:solidFill>
              </a:rPr>
              <a:t>ίροντ</a:t>
            </a:r>
            <a:r>
              <a:rPr lang="en-US" sz="2400" dirty="0">
                <a:solidFill>
                  <a:srgbClr val="0C0C0C"/>
                </a:solidFill>
              </a:rPr>
              <a:t>αν </a:t>
            </a:r>
            <a:r>
              <a:rPr lang="en-US" sz="2400" dirty="0" err="1">
                <a:solidFill>
                  <a:srgbClr val="0C0C0C"/>
                </a:solidFill>
              </a:rPr>
              <a:t>στ</a:t>
            </a:r>
            <a:r>
              <a:rPr lang="en-US" sz="2400" dirty="0">
                <a:solidFill>
                  <a:srgbClr val="0C0C0C"/>
                </a:solidFill>
              </a:rPr>
              <a:t>α σα</a:t>
            </a:r>
            <a:r>
              <a:rPr lang="en-US" sz="2400" dirty="0" err="1">
                <a:solidFill>
                  <a:srgbClr val="0C0C0C"/>
                </a:solidFill>
              </a:rPr>
              <a:t>λτσάρι</a:t>
            </a:r>
            <a:r>
              <a:rPr lang="en-US" sz="2400" dirty="0">
                <a:solidFill>
                  <a:srgbClr val="0C0C0C"/>
                </a:solidFill>
              </a:rPr>
              <a:t>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C0C0C"/>
                </a:solidFill>
              </a:rPr>
              <a:t> Η π</a:t>
            </a:r>
            <a:r>
              <a:rPr lang="en-US" sz="2400" dirty="0" err="1">
                <a:solidFill>
                  <a:srgbClr val="0C0C0C"/>
                </a:solidFill>
              </a:rPr>
              <a:t>ιο</a:t>
            </a:r>
            <a:r>
              <a:rPr lang="en-US" sz="2400" dirty="0">
                <a:solidFill>
                  <a:srgbClr val="0C0C0C"/>
                </a:solidFill>
              </a:rPr>
              <a:t> </a:t>
            </a:r>
            <a:r>
              <a:rPr lang="en-US" sz="2400" dirty="0" err="1">
                <a:solidFill>
                  <a:srgbClr val="0C0C0C"/>
                </a:solidFill>
              </a:rPr>
              <a:t>δι</a:t>
            </a:r>
            <a:r>
              <a:rPr lang="en-US" sz="2400" dirty="0">
                <a:solidFill>
                  <a:srgbClr val="0C0C0C"/>
                </a:solidFill>
              </a:rPr>
              <a:t>α</a:t>
            </a:r>
            <a:r>
              <a:rPr lang="en-US" sz="2400" dirty="0" err="1">
                <a:solidFill>
                  <a:srgbClr val="0C0C0C"/>
                </a:solidFill>
              </a:rPr>
              <a:t>δεδομένη</a:t>
            </a:r>
            <a:r>
              <a:rPr lang="en-US" sz="2400" dirty="0">
                <a:solidFill>
                  <a:srgbClr val="0C0C0C"/>
                </a:solidFill>
              </a:rPr>
              <a:t> </a:t>
            </a:r>
            <a:r>
              <a:rPr lang="en-US" sz="2400" dirty="0" err="1">
                <a:solidFill>
                  <a:srgbClr val="0C0C0C"/>
                </a:solidFill>
              </a:rPr>
              <a:t>σάλτσ</a:t>
            </a:r>
            <a:r>
              <a:rPr lang="en-US" sz="2400" dirty="0">
                <a:solidFill>
                  <a:srgbClr val="0C0C0C"/>
                </a:solidFill>
              </a:rPr>
              <a:t>α </a:t>
            </a:r>
            <a:r>
              <a:rPr lang="en-US" sz="2400" dirty="0" err="1">
                <a:solidFill>
                  <a:srgbClr val="0C0C0C"/>
                </a:solidFill>
              </a:rPr>
              <a:t>ήτ</a:t>
            </a:r>
            <a:r>
              <a:rPr lang="en-US" sz="2400" dirty="0">
                <a:solidFill>
                  <a:srgbClr val="0C0C0C"/>
                </a:solidFill>
              </a:rPr>
              <a:t>αν ο </a:t>
            </a:r>
            <a:r>
              <a:rPr lang="en-US" sz="2400" b="1" i="1" u="sng" dirty="0" err="1">
                <a:solidFill>
                  <a:srgbClr val="9E3611"/>
                </a:solidFill>
              </a:rPr>
              <a:t>γάρος</a:t>
            </a:r>
            <a:r>
              <a:rPr lang="en-US" sz="2400" dirty="0">
                <a:solidFill>
                  <a:srgbClr val="0C0C0C"/>
                </a:solidFill>
              </a:rPr>
              <a:t>:πα</a:t>
            </a:r>
            <a:r>
              <a:rPr lang="en-US" sz="2400" dirty="0" err="1">
                <a:solidFill>
                  <a:srgbClr val="0C0C0C"/>
                </a:solidFill>
              </a:rPr>
              <a:t>ρεσκευ</a:t>
            </a:r>
            <a:r>
              <a:rPr lang="en-US" sz="2400" dirty="0">
                <a:solidFill>
                  <a:srgbClr val="0C0C0C"/>
                </a:solidFill>
              </a:rPr>
              <a:t>α</a:t>
            </a:r>
            <a:r>
              <a:rPr lang="en-US" sz="2400" dirty="0" err="1">
                <a:solidFill>
                  <a:srgbClr val="0C0C0C"/>
                </a:solidFill>
              </a:rPr>
              <a:t>ζότ</a:t>
            </a:r>
            <a:r>
              <a:rPr lang="en-US" sz="2400" dirty="0">
                <a:solidFill>
                  <a:srgbClr val="0C0C0C"/>
                </a:solidFill>
              </a:rPr>
              <a:t>αν απο την ανάμειξη μικρών ψαριών ,εντοσθίων και από το τα βράγχια και αιμα ψαριών.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C0C0C"/>
                </a:solidFill>
              </a:rPr>
              <a:t>Τα μπαχαρικά εισάγονταν απο την ανατολή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C0C0C"/>
                </a:solidFill>
              </a:rPr>
              <a:t>Περιζήτητ</a:t>
            </a:r>
            <a:r>
              <a:rPr lang="en-US" sz="2400" dirty="0">
                <a:solidFill>
                  <a:srgbClr val="0C0C0C"/>
                </a:solidFill>
              </a:rPr>
              <a:t>α </a:t>
            </a:r>
            <a:r>
              <a:rPr lang="en-US" sz="2400" dirty="0" err="1">
                <a:solidFill>
                  <a:srgbClr val="0C0C0C"/>
                </a:solidFill>
              </a:rPr>
              <a:t>ήτ</a:t>
            </a:r>
            <a:r>
              <a:rPr lang="en-US" sz="2400" dirty="0">
                <a:solidFill>
                  <a:srgbClr val="0C0C0C"/>
                </a:solidFill>
              </a:rPr>
              <a:t>αν </a:t>
            </a:r>
            <a:r>
              <a:rPr lang="en-US" sz="2400" dirty="0" err="1">
                <a:solidFill>
                  <a:srgbClr val="0C0C0C"/>
                </a:solidFill>
              </a:rPr>
              <a:t>το</a:t>
            </a:r>
            <a:r>
              <a:rPr lang="en-US" sz="2400" dirty="0">
                <a:solidFill>
                  <a:srgbClr val="0C0C0C"/>
                </a:solidFill>
              </a:rPr>
              <a:t> μα</a:t>
            </a:r>
            <a:r>
              <a:rPr lang="en-US" sz="2400" dirty="0" err="1">
                <a:solidFill>
                  <a:srgbClr val="0C0C0C"/>
                </a:solidFill>
              </a:rPr>
              <a:t>ύρο</a:t>
            </a:r>
            <a:r>
              <a:rPr lang="en-US" sz="2400" dirty="0">
                <a:solidFill>
                  <a:srgbClr val="0C0C0C"/>
                </a:solidFill>
              </a:rPr>
              <a:t> πιπ</a:t>
            </a:r>
            <a:r>
              <a:rPr lang="en-US" sz="2400" dirty="0" err="1">
                <a:solidFill>
                  <a:srgbClr val="0C0C0C"/>
                </a:solidFill>
              </a:rPr>
              <a:t>έρι,το</a:t>
            </a:r>
            <a:r>
              <a:rPr lang="en-US" sz="2400" dirty="0">
                <a:solidFill>
                  <a:srgbClr val="0C0C0C"/>
                </a:solidFill>
              </a:rPr>
              <a:t> </a:t>
            </a:r>
            <a:r>
              <a:rPr lang="en-US" sz="2400" dirty="0" err="1">
                <a:solidFill>
                  <a:srgbClr val="0C0C0C"/>
                </a:solidFill>
              </a:rPr>
              <a:t>κύμινο,το</a:t>
            </a:r>
            <a:r>
              <a:rPr lang="en-US" sz="2400" dirty="0">
                <a:solidFill>
                  <a:srgbClr val="0C0C0C"/>
                </a:solidFill>
              </a:rPr>
              <a:t> γα</a:t>
            </a:r>
            <a:r>
              <a:rPr lang="en-US" sz="2400" dirty="0" err="1">
                <a:solidFill>
                  <a:srgbClr val="0C0C0C"/>
                </a:solidFill>
              </a:rPr>
              <a:t>ρύφ</a:t>
            </a:r>
            <a:r>
              <a:rPr lang="en-US" sz="2400" dirty="0">
                <a:solidFill>
                  <a:srgbClr val="0C0C0C"/>
                </a:solidFill>
              </a:rPr>
              <a:t>α</a:t>
            </a:r>
            <a:r>
              <a:rPr lang="en-US" sz="2400" dirty="0" err="1">
                <a:solidFill>
                  <a:srgbClr val="0C0C0C"/>
                </a:solidFill>
              </a:rPr>
              <a:t>λλο</a:t>
            </a:r>
            <a:r>
              <a:rPr lang="en-US" sz="2400" dirty="0">
                <a:solidFill>
                  <a:srgbClr val="0C0C0C"/>
                </a:solidFill>
              </a:rPr>
              <a:t>, η κα</a:t>
            </a:r>
            <a:r>
              <a:rPr lang="en-US" sz="2400" dirty="0" err="1">
                <a:solidFill>
                  <a:srgbClr val="0C0C0C"/>
                </a:solidFill>
              </a:rPr>
              <a:t>νελ</a:t>
            </a:r>
            <a:r>
              <a:rPr lang="en-US" sz="2400" dirty="0">
                <a:solidFill>
                  <a:srgbClr val="0C0C0C"/>
                </a:solidFill>
              </a:rPr>
              <a:t>α </a:t>
            </a:r>
            <a:r>
              <a:rPr lang="en-US" sz="2400" dirty="0" err="1">
                <a:solidFill>
                  <a:srgbClr val="0C0C0C"/>
                </a:solidFill>
              </a:rPr>
              <a:t>κλ</a:t>
            </a:r>
            <a:r>
              <a:rPr lang="en-US" sz="2400" dirty="0">
                <a:solidFill>
                  <a:srgbClr val="0C0C0C"/>
                </a:solidFill>
              </a:rPr>
              <a:t>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C0C0C"/>
                </a:solidFill>
              </a:rPr>
              <a:t>Ορισμέν</a:t>
            </a:r>
            <a:r>
              <a:rPr lang="en-US" sz="2400" dirty="0">
                <a:solidFill>
                  <a:srgbClr val="0C0C0C"/>
                </a:solidFill>
              </a:rPr>
              <a:t>α μπαχα</a:t>
            </a:r>
            <a:r>
              <a:rPr lang="en-US" sz="2400" dirty="0" err="1">
                <a:solidFill>
                  <a:srgbClr val="0C0C0C"/>
                </a:solidFill>
              </a:rPr>
              <a:t>ρικά</a:t>
            </a:r>
            <a:r>
              <a:rPr lang="en-US" sz="2400" dirty="0">
                <a:solidFill>
                  <a:srgbClr val="0C0C0C"/>
                </a:solidFill>
              </a:rPr>
              <a:t> </a:t>
            </a:r>
            <a:r>
              <a:rPr lang="en-US" sz="2400" dirty="0" err="1">
                <a:solidFill>
                  <a:srgbClr val="0C0C0C"/>
                </a:solidFill>
              </a:rPr>
              <a:t>χρησιμο</a:t>
            </a:r>
            <a:r>
              <a:rPr lang="en-US" sz="2400" dirty="0">
                <a:solidFill>
                  <a:srgbClr val="0C0C0C"/>
                </a:solidFill>
              </a:rPr>
              <a:t>π</a:t>
            </a:r>
            <a:r>
              <a:rPr lang="en-US" sz="2400" dirty="0" err="1">
                <a:solidFill>
                  <a:srgbClr val="0C0C0C"/>
                </a:solidFill>
              </a:rPr>
              <a:t>οιουντ</a:t>
            </a:r>
            <a:r>
              <a:rPr lang="en-US" sz="2400" dirty="0">
                <a:solidFill>
                  <a:srgbClr val="0C0C0C"/>
                </a:solidFill>
              </a:rPr>
              <a:t>αν </a:t>
            </a:r>
            <a:r>
              <a:rPr lang="en-US" sz="2400" dirty="0" err="1">
                <a:solidFill>
                  <a:srgbClr val="0C0C0C"/>
                </a:solidFill>
              </a:rPr>
              <a:t>γι</a:t>
            </a:r>
            <a:r>
              <a:rPr lang="en-US" sz="2400" dirty="0">
                <a:solidFill>
                  <a:srgbClr val="0C0C0C"/>
                </a:solidFill>
              </a:rPr>
              <a:t>α φα</a:t>
            </a:r>
            <a:r>
              <a:rPr lang="en-US" sz="2400" dirty="0" err="1">
                <a:solidFill>
                  <a:srgbClr val="0C0C0C"/>
                </a:solidFill>
              </a:rPr>
              <a:t>ρμ</a:t>
            </a:r>
            <a:r>
              <a:rPr lang="en-US" sz="2400" dirty="0">
                <a:solidFill>
                  <a:srgbClr val="0C0C0C"/>
                </a:solidFill>
              </a:rPr>
              <a:t>α</a:t>
            </a:r>
            <a:r>
              <a:rPr lang="en-US" sz="2400" dirty="0" err="1">
                <a:solidFill>
                  <a:srgbClr val="0C0C0C"/>
                </a:solidFill>
              </a:rPr>
              <a:t>κευτική</a:t>
            </a:r>
            <a:r>
              <a:rPr lang="en-US" sz="2400" dirty="0">
                <a:solidFill>
                  <a:srgbClr val="0C0C0C"/>
                </a:solidFill>
              </a:rPr>
              <a:t> </a:t>
            </a:r>
            <a:r>
              <a:rPr lang="en-US" sz="2400" dirty="0" err="1">
                <a:solidFill>
                  <a:srgbClr val="0C0C0C"/>
                </a:solidFill>
              </a:rPr>
              <a:t>χρήση</a:t>
            </a:r>
            <a:r>
              <a:rPr lang="en-US" sz="2400" dirty="0">
                <a:solidFill>
                  <a:srgbClr val="0C0C0C"/>
                </a:solidFill>
              </a:rPr>
              <a:t> (</a:t>
            </a:r>
            <a:r>
              <a:rPr lang="en-US" sz="2400" dirty="0" err="1">
                <a:solidFill>
                  <a:srgbClr val="0C0C0C"/>
                </a:solidFill>
              </a:rPr>
              <a:t>κά</a:t>
            </a:r>
            <a:r>
              <a:rPr lang="en-US" sz="2400" dirty="0">
                <a:solidFill>
                  <a:srgbClr val="0C0C0C"/>
                </a:solidFill>
              </a:rPr>
              <a:t>πα</a:t>
            </a:r>
            <a:r>
              <a:rPr lang="en-US" sz="2400" dirty="0" err="1">
                <a:solidFill>
                  <a:srgbClr val="0C0C0C"/>
                </a:solidFill>
              </a:rPr>
              <a:t>ρη</a:t>
            </a:r>
            <a:r>
              <a:rPr lang="en-US" sz="2400" dirty="0">
                <a:solidFill>
                  <a:srgbClr val="0C0C0C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C0C0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C0C0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C0C0C"/>
              </a:solidFill>
            </a:endParaRPr>
          </a:p>
          <a:p>
            <a:endParaRPr lang="en-US" sz="2400" dirty="0">
              <a:solidFill>
                <a:srgbClr val="0C0C0C"/>
              </a:solidFill>
            </a:endParaRPr>
          </a:p>
          <a:p>
            <a:endParaRPr lang="en-US" sz="2400" dirty="0">
              <a:solidFill>
                <a:srgbClr val="0C0C0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7697" y="273110"/>
            <a:ext cx="2743200" cy="193899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/>
              <a:t>Βέβαια τα μπαχαρικά ηταν πολυ ακριβα για το μέσο βυζαντινο τραπεζι.</a:t>
            </a:r>
          </a:p>
        </p:txBody>
      </p:sp>
    </p:spTree>
    <p:extLst>
      <p:ext uri="{BB962C8B-B14F-4D97-AF65-F5344CB8AC3E}">
        <p14:creationId xmlns:p14="http://schemas.microsoft.com/office/powerpoint/2010/main" xmlns="" val="242727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-143435"/>
            <a:ext cx="3200400" cy="1737360"/>
          </a:xfrm>
        </p:spPr>
        <p:txBody>
          <a:bodyPr/>
          <a:lstStyle/>
          <a:p>
            <a:r>
              <a:rPr lang="el-GR" sz="4000" i="1" u="sng" dirty="0">
                <a:solidFill>
                  <a:srgbClr val="9E3611"/>
                </a:solidFill>
              </a:rPr>
              <a:t>ΓΛΥΚΙΣΜΑΤΑ</a:t>
            </a:r>
            <a:endParaRPr lang="en-US" sz="4000" i="1" u="sng" dirty="0">
              <a:solidFill>
                <a:srgbClr val="9E3611"/>
              </a:solidFill>
              <a:latin typeface="Rockwell Condens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8738"/>
            <a:ext cx="7877175" cy="69022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i="1" u="sng" dirty="0">
                <a:solidFill>
                  <a:srgbClr val="9E3611"/>
                </a:solidFill>
              </a:rPr>
              <a:t/>
            </a:r>
            <a:br>
              <a:rPr lang="en-US" sz="3600" b="1" i="1" u="sng" dirty="0">
                <a:solidFill>
                  <a:srgbClr val="9E3611"/>
                </a:solidFill>
              </a:rPr>
            </a:br>
            <a:endParaRPr lang="en-US" sz="3600" b="1" i="1" u="sng" dirty="0">
              <a:solidFill>
                <a:srgbClr val="9E3611"/>
              </a:solidFill>
            </a:endParaRPr>
          </a:p>
          <a:p>
            <a:pPr marL="0" indent="0">
              <a:buNone/>
            </a:pPr>
            <a:r>
              <a:rPr lang="el-GR" sz="3600" dirty="0">
                <a:solidFill>
                  <a:srgbClr val="0C0C0C"/>
                </a:solidFill>
                <a:latin typeface="Cambria"/>
              </a:rPr>
              <a:t>Οι βυζαντινοί δε γνώριζαν τη ζάχαρη .Χρησιμοποιούσαν ως γλυκαντικές ουσίες το </a:t>
            </a:r>
            <a:r>
              <a:rPr lang="el-GR" sz="3600" b="1" i="1" u="sng" dirty="0">
                <a:solidFill>
                  <a:srgbClr val="9E3611"/>
                </a:solidFill>
                <a:latin typeface="Cambria"/>
              </a:rPr>
              <a:t>μέλι</a:t>
            </a:r>
            <a:r>
              <a:rPr lang="el-GR" sz="3600" b="1" i="1" dirty="0">
                <a:solidFill>
                  <a:srgbClr val="9E3611"/>
                </a:solidFill>
                <a:latin typeface="Cambria"/>
              </a:rPr>
              <a:t> </a:t>
            </a:r>
            <a:r>
              <a:rPr lang="el-GR" sz="3600" dirty="0">
                <a:solidFill>
                  <a:srgbClr val="0C0C0C"/>
                </a:solidFill>
                <a:latin typeface="Cambria"/>
              </a:rPr>
              <a:t>και το σιρόπι </a:t>
            </a:r>
            <a:r>
              <a:rPr lang="el-GR" sz="3600" dirty="0" err="1">
                <a:solidFill>
                  <a:srgbClr val="0C0C0C"/>
                </a:solidFill>
                <a:latin typeface="Cambria"/>
              </a:rPr>
              <a:t>απο</a:t>
            </a:r>
            <a:r>
              <a:rPr lang="el-GR" sz="3600" dirty="0">
                <a:solidFill>
                  <a:srgbClr val="0C0C0C"/>
                </a:solidFill>
                <a:latin typeface="Cambria"/>
              </a:rPr>
              <a:t> ρόδι</a:t>
            </a:r>
            <a:r>
              <a:rPr lang="el-GR" sz="3600" dirty="0">
                <a:solidFill>
                  <a:srgbClr val="0C0C0C"/>
                </a:solidFill>
              </a:rPr>
              <a:t>. </a:t>
            </a:r>
          </a:p>
          <a:p>
            <a:endParaRPr lang="en-US" sz="3600" dirty="0">
              <a:solidFill>
                <a:srgbClr val="0C0C0C"/>
              </a:solidFill>
            </a:endParaRPr>
          </a:p>
          <a:p>
            <a:r>
              <a:rPr lang="el-GR" sz="3600" i="1" u="sng" dirty="0">
                <a:solidFill>
                  <a:srgbClr val="0C0C0C"/>
                </a:solidFill>
                <a:latin typeface="Cambria"/>
              </a:rPr>
              <a:t>Γνωστά </a:t>
            </a:r>
            <a:r>
              <a:rPr lang="el-GR" sz="3600" i="1" u="sng" dirty="0">
                <a:solidFill>
                  <a:srgbClr val="0C0C0C"/>
                </a:solidFill>
              </a:rPr>
              <a:t>Γλυκίσματα:</a:t>
            </a:r>
          </a:p>
          <a:p>
            <a:r>
              <a:rPr lang="el-GR" sz="3600" dirty="0" err="1">
                <a:solidFill>
                  <a:srgbClr val="0C0C0C"/>
                </a:solidFill>
              </a:rPr>
              <a:t>σησαμίδες</a:t>
            </a:r>
            <a:r>
              <a:rPr lang="el-GR" sz="3600" dirty="0">
                <a:solidFill>
                  <a:srgbClr val="0C0C0C"/>
                </a:solidFill>
              </a:rPr>
              <a:t> (σουσάμι με μέλι),</a:t>
            </a:r>
            <a:endParaRPr lang="en-US" sz="3600" dirty="0">
              <a:solidFill>
                <a:srgbClr val="0C0C0C"/>
              </a:solidFill>
            </a:endParaRPr>
          </a:p>
          <a:p>
            <a:r>
              <a:rPr lang="el-GR" sz="3600" dirty="0">
                <a:solidFill>
                  <a:srgbClr val="0C0C0C"/>
                </a:solidFill>
              </a:rPr>
              <a:t> </a:t>
            </a:r>
            <a:r>
              <a:rPr lang="el-GR" sz="3600" dirty="0" err="1">
                <a:solidFill>
                  <a:srgbClr val="0C0C0C"/>
                </a:solidFill>
              </a:rPr>
              <a:t>πέμματα</a:t>
            </a:r>
            <a:r>
              <a:rPr lang="el-GR" sz="3600" dirty="0">
                <a:solidFill>
                  <a:srgbClr val="0C0C0C"/>
                </a:solidFill>
              </a:rPr>
              <a:t> (γλυκές πίτες) ,</a:t>
            </a:r>
            <a:endParaRPr lang="en-US" sz="3600" dirty="0">
              <a:solidFill>
                <a:srgbClr val="0C0C0C"/>
              </a:solidFill>
            </a:endParaRPr>
          </a:p>
          <a:p>
            <a:r>
              <a:rPr lang="el-GR" sz="3600" dirty="0" err="1">
                <a:solidFill>
                  <a:srgbClr val="0C0C0C"/>
                </a:solidFill>
                <a:latin typeface="Cambria"/>
              </a:rPr>
              <a:t>Γρούτα</a:t>
            </a:r>
            <a:r>
              <a:rPr lang="el-GR" sz="3600" dirty="0">
                <a:solidFill>
                  <a:srgbClr val="0C0C0C"/>
                </a:solidFill>
                <a:latin typeface="Cambria"/>
              </a:rPr>
              <a:t> ( </a:t>
            </a:r>
            <a:r>
              <a:rPr lang="el-GR" sz="3600" dirty="0">
                <a:solidFill>
                  <a:srgbClr val="0C0C0C"/>
                </a:solidFill>
              </a:rPr>
              <a:t>χυλός από αλεύρι με μέλι και σταφίδες), </a:t>
            </a:r>
            <a:endParaRPr lang="en-US" sz="3600" dirty="0">
              <a:solidFill>
                <a:srgbClr val="0C0C0C"/>
              </a:solidFill>
            </a:endParaRPr>
          </a:p>
          <a:p>
            <a:r>
              <a:rPr lang="el-GR" sz="3600" dirty="0" err="1">
                <a:solidFill>
                  <a:srgbClr val="0C0C0C"/>
                </a:solidFill>
              </a:rPr>
              <a:t>λαλάγγια</a:t>
            </a:r>
            <a:r>
              <a:rPr lang="el-GR" sz="3600" dirty="0">
                <a:solidFill>
                  <a:srgbClr val="0C0C0C"/>
                </a:solidFill>
              </a:rPr>
              <a:t>, (ζύμη που την τηγάνιζαν και τη περιέχυναν με μέλι), </a:t>
            </a:r>
            <a:endParaRPr lang="en-US" sz="3600" dirty="0">
              <a:solidFill>
                <a:srgbClr val="0C0C0C"/>
              </a:solidFill>
            </a:endParaRPr>
          </a:p>
          <a:p>
            <a:r>
              <a:rPr lang="el-GR" sz="3600" dirty="0">
                <a:solidFill>
                  <a:srgbClr val="0C0C0C"/>
                </a:solidFill>
              </a:rPr>
              <a:t>καρυδάτο (γλύκισμα από καρύδια και μέλι),</a:t>
            </a:r>
            <a:endParaRPr lang="en-US" sz="3600" dirty="0">
              <a:solidFill>
                <a:srgbClr val="0C0C0C"/>
              </a:solidFill>
            </a:endParaRPr>
          </a:p>
          <a:p>
            <a:r>
              <a:rPr lang="el-GR" sz="3600" dirty="0">
                <a:solidFill>
                  <a:srgbClr val="0C0C0C"/>
                </a:solidFill>
                <a:latin typeface="Cambria"/>
              </a:rPr>
              <a:t>Ρυζόγαλο.</a:t>
            </a:r>
            <a:r>
              <a:rPr lang="en-US" sz="3600" dirty="0">
                <a:solidFill>
                  <a:srgbClr val="0C0C0C"/>
                </a:solidFill>
              </a:rPr>
              <a:t/>
            </a:r>
            <a:br>
              <a:rPr lang="en-US" sz="3600" dirty="0">
                <a:solidFill>
                  <a:srgbClr val="0C0C0C"/>
                </a:solidFill>
              </a:rPr>
            </a:br>
            <a:endParaRPr lang="en-US" sz="3600" b="1" i="1" u="sng" dirty="0">
              <a:solidFill>
                <a:srgbClr val="9E3611"/>
              </a:solidFill>
            </a:endParaRPr>
          </a:p>
          <a:p>
            <a:pPr marL="0" indent="0">
              <a:buNone/>
            </a:pPr>
            <a:endParaRPr lang="en-US" sz="3600" b="1" i="1" u="sng" dirty="0">
              <a:solidFill>
                <a:srgbClr val="9E3611"/>
              </a:solidFill>
            </a:endParaRPr>
          </a:p>
        </p:txBody>
      </p:sp>
      <p:pic>
        <p:nvPicPr>
          <p:cNvPr id="5" name="Picture 4" descr="meli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240" y="2801565"/>
            <a:ext cx="4898703" cy="36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2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9619" y="117356"/>
            <a:ext cx="3200400" cy="1737360"/>
          </a:xfrm>
        </p:spPr>
        <p:txBody>
          <a:bodyPr/>
          <a:lstStyle/>
          <a:p>
            <a:r>
              <a:rPr lang="en-US" dirty="0"/>
              <a:t>Κεντρα εστιασησ τησ εποχησ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1970" y="-150387"/>
            <a:ext cx="7445425" cy="5148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l-GR" sz="2800" dirty="0"/>
          </a:p>
          <a:p>
            <a:r>
              <a:rPr lang="en-US" sz="2800" dirty="0"/>
              <a:t>Στο βυζάντιο λειτουργούσαν άφθονα </a:t>
            </a:r>
            <a:r>
              <a:rPr lang="en-US" sz="2800" b="1" i="1" u="sng" dirty="0">
                <a:solidFill>
                  <a:srgbClr val="9E3611"/>
                </a:solidFill>
              </a:rPr>
              <a:t>καπηλεία</a:t>
            </a:r>
            <a:r>
              <a:rPr lang="en-US" sz="2800" dirty="0"/>
              <a:t>,</a:t>
            </a:r>
            <a:r>
              <a:rPr lang="en-US" sz="2800" b="1" i="1" u="sng" dirty="0">
                <a:solidFill>
                  <a:srgbClr val="9E3611"/>
                </a:solidFill>
              </a:rPr>
              <a:t>μαγειρεία</a:t>
            </a:r>
            <a:r>
              <a:rPr lang="en-US" sz="2800" b="1" i="1" dirty="0">
                <a:solidFill>
                  <a:srgbClr val="9E3611"/>
                </a:solidFill>
              </a:rPr>
              <a:t> </a:t>
            </a:r>
            <a:r>
              <a:rPr lang="en-US" sz="2800" dirty="0"/>
              <a:t>και </a:t>
            </a:r>
            <a:r>
              <a:rPr lang="en-US" sz="2800" b="1" i="1" u="sng" dirty="0" err="1">
                <a:solidFill>
                  <a:srgbClr val="9E3611"/>
                </a:solidFill>
              </a:rPr>
              <a:t>μιμ</a:t>
            </a:r>
            <a:r>
              <a:rPr lang="en-US" sz="2800" b="1" i="1" u="sng" dirty="0">
                <a:solidFill>
                  <a:srgbClr val="9E3611"/>
                </a:solidFill>
              </a:rPr>
              <a:t>α</a:t>
            </a:r>
            <a:r>
              <a:rPr lang="en-US" sz="2800" b="1" i="1" u="sng" dirty="0" err="1">
                <a:solidFill>
                  <a:srgbClr val="9E3611"/>
                </a:solidFill>
              </a:rPr>
              <a:t>ρεί</a:t>
            </a:r>
            <a:r>
              <a:rPr lang="en-US" sz="2800" b="1" i="1" u="sng" dirty="0">
                <a:solidFill>
                  <a:srgbClr val="9E3611"/>
                </a:solidFill>
              </a:rPr>
              <a:t>α</a:t>
            </a:r>
            <a:r>
              <a:rPr lang="en-US" sz="2800" dirty="0"/>
              <a:t>, .</a:t>
            </a:r>
            <a:r>
              <a:rPr lang="en-US" sz="2800" dirty="0" err="1"/>
              <a:t>Στις</a:t>
            </a:r>
            <a:r>
              <a:rPr lang="en-US" sz="2800" dirty="0"/>
              <a:t> ταβέρνες κυρίαρχα στοιχεία ήταν το κρασί,οι γυναίκες και το τραγουδι  και  υπήρξαν σημείο εκτόνωσης των διαπροσωπικών σχέσεων.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54" y="3222948"/>
            <a:ext cx="7657566" cy="3719513"/>
          </a:xfrm>
          <a:prstGeom prst="rect">
            <a:avLst/>
          </a:prstGeom>
        </p:spPr>
      </p:pic>
      <p:pic>
        <p:nvPicPr>
          <p:cNvPr id="6" name="Picture 5" descr="Ψηφιδωτό. Τουρκία, Κωνσταντινούπολη, Μονή της Χώρας, Αναπαράσταση πιθαριών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1979179"/>
            <a:ext cx="4044950" cy="47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687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925" y="1431925"/>
            <a:ext cx="10720388" cy="2248979"/>
          </a:xfrm>
        </p:spPr>
        <p:txBody>
          <a:bodyPr/>
          <a:lstStyle/>
          <a:p>
            <a:r>
              <a:rPr lang="en-US" dirty="0"/>
              <a:t>Βυζαντινη κουζινα και θρησκεια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533" y="5177606"/>
            <a:ext cx="7891272" cy="10698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0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ΘΡΗΣΚΕΙΑ ΚΑΙ ΚΟΥΖΙΝΑ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3" y="98425"/>
            <a:ext cx="8178689" cy="63405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l-GR" sz="2400" dirty="0"/>
              <a:t>Η θρησκεία επηρέαζε βαθύτατα την καθημερινή ζωή του μέσου Βυζαντινού ανθρώπου. </a:t>
            </a:r>
            <a:endParaRPr lang="en-US" sz="2400" dirty="0"/>
          </a:p>
          <a:p>
            <a:r>
              <a:rPr lang="el-GR" sz="2400" dirty="0"/>
              <a:t> </a:t>
            </a:r>
            <a:r>
              <a:rPr lang="el-GR" sz="2400" dirty="0">
                <a:solidFill>
                  <a:srgbClr val="9E3611"/>
                </a:solidFill>
              </a:rPr>
              <a:t>Νηστεία</a:t>
            </a:r>
            <a:r>
              <a:rPr lang="el-GR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l-GR" sz="2400" dirty="0"/>
              <a:t>Οι περίοδοι νηστείας ήταν αρκετές σε ένα έτος  </a:t>
            </a:r>
            <a:r>
              <a:rPr lang="el-GR" sz="2400" dirty="0" err="1"/>
              <a:t>π.χ.η</a:t>
            </a:r>
            <a:r>
              <a:rPr lang="el-GR" sz="2400" dirty="0"/>
              <a:t> Σαρακοστή. Επίσης, νήστευαν δύο μέρες την εβδομάδα, την Τετάρτη και την </a:t>
            </a:r>
            <a:r>
              <a:rPr lang="el-GR" sz="2400" dirty="0" err="1"/>
              <a:t>Παρασκευή.Η</a:t>
            </a:r>
            <a:r>
              <a:rPr lang="el-GR" sz="2400" dirty="0"/>
              <a:t> παραβίαση αυτού του κανόνα θεωρείτο μεγάλο αμάρτημα.</a:t>
            </a:r>
            <a:endParaRPr lang="en-US" sz="2400" dirty="0">
              <a:latin typeface="Rockwell" charset="0"/>
            </a:endParaRPr>
          </a:p>
          <a:p>
            <a:r>
              <a:rPr lang="el-GR" sz="2400" dirty="0">
                <a:latin typeface="Cambria" charset="0"/>
              </a:rPr>
              <a:t> </a:t>
            </a:r>
            <a:r>
              <a:rPr lang="el-GR" sz="2400" dirty="0">
                <a:solidFill>
                  <a:srgbClr val="9E3611"/>
                </a:solidFill>
                <a:latin typeface="Cambria" charset="0"/>
              </a:rPr>
              <a:t>Κοινωνικές εκδηλώσεις και θρησκευτικές γιορτές</a:t>
            </a:r>
            <a:endParaRPr lang="en-US" sz="2400" dirty="0">
              <a:solidFill>
                <a:srgbClr val="9E3611"/>
              </a:solidFill>
              <a:latin typeface="Cambria" charset="0"/>
            </a:endParaRPr>
          </a:p>
          <a:p>
            <a:pPr marL="0" indent="0">
              <a:buNone/>
            </a:pPr>
            <a:r>
              <a:rPr lang="el-GR" sz="2400" dirty="0">
                <a:latin typeface="Cambria" charset="0"/>
              </a:rPr>
              <a:t> όπως τα Χριστούγεννα και το Πάσχα.  Στα μνημόσυνα πρόσφεραν την «απαλαρέα», ένα πιάτο με γλυκίσματα, και παξιμάδια. Δεν έλειπαν σε αυτές τις περιστάσεις και τα κόλυβα.</a:t>
            </a:r>
            <a:endParaRPr lang="en-US" sz="2400" dirty="0">
              <a:latin typeface="Cambria" charset="0"/>
            </a:endParaRPr>
          </a:p>
          <a:p>
            <a:endParaRPr lang="en-US" dirty="0"/>
          </a:p>
        </p:txBody>
      </p:sp>
      <p:pic>
        <p:nvPicPr>
          <p:cNvPr id="5" name="Picture 4" descr="Byzantine-F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7912581" y="2986124"/>
            <a:ext cx="4216400" cy="37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89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Η ΒΥΖΑΝΤΙΝΗ ΚΟΥΖΙΝΑ ΚΑΙ ΤΟ ΑΓΙΟ ΟΡΟΣ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sz="2800" dirty="0">
                <a:latin typeface="Cambria"/>
              </a:rPr>
              <a:t>Αξίζει να σημειωθεί το  </a:t>
            </a:r>
            <a:r>
              <a:rPr lang="el-GR" sz="2800" dirty="0"/>
              <a:t>Άγιον Όρος </a:t>
            </a:r>
            <a:r>
              <a:rPr lang="el-GR" sz="2800" dirty="0" err="1"/>
              <a:t>φυλάττει</a:t>
            </a:r>
            <a:r>
              <a:rPr lang="el-GR" sz="2800" dirty="0"/>
              <a:t> τα στοιχεία  της Βυζαντινής κουζίνας.</a:t>
            </a:r>
            <a:endParaRPr lang="el-GR" sz="2800" dirty="0">
              <a:latin typeface="Rockwell" charset="0"/>
            </a:endParaRPr>
          </a:p>
        </p:txBody>
      </p:sp>
      <p:pic>
        <p:nvPicPr>
          <p:cNvPr id="9" name="Picture Placeholder 8" descr="αρχείο λήψης (1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2522" b="22522"/>
          <a:stretch>
            <a:fillRect/>
          </a:stretch>
        </p:blipFill>
        <p:spPr>
          <a:xfrm>
            <a:off x="0" y="0"/>
            <a:ext cx="4452938" cy="4144140"/>
          </a:xfrm>
        </p:spPr>
      </p:pic>
      <p:pic>
        <p:nvPicPr>
          <p:cNvPr id="10" name="Picture 9" descr="ta-proionta-ths-ieras-monhs-vatopedio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604" y="-50321"/>
            <a:ext cx="3806825" cy="4251148"/>
          </a:xfrm>
          <a:prstGeom prst="rect">
            <a:avLst/>
          </a:prstGeom>
        </p:spPr>
      </p:pic>
      <p:pic>
        <p:nvPicPr>
          <p:cNvPr id="5" name="Picture 4" descr="ath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2738"/>
            <a:ext cx="4459951" cy="2701925"/>
          </a:xfrm>
          <a:prstGeom prst="rect">
            <a:avLst/>
          </a:prstGeom>
        </p:spPr>
      </p:pic>
      <p:pic>
        <p:nvPicPr>
          <p:cNvPr id="6" name="Picture 5" descr="sxoleio-fotio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988" y="4213225"/>
            <a:ext cx="4117874" cy="26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53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i="1" dirty="0"/>
              <a:t>Η ΒΥΖΑΝΤΙΝΗ ΚΟΥΖΙΝΑ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0" y="4449150"/>
            <a:ext cx="9070848" cy="457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alibri"/>
              </a:rPr>
              <a:t>…ΚΑΙ Η ΣΥΝΔΕΣΗ ΤΗΣ ΜΕ ΤΟΝ ΠΟΛΙΤΙΣΜΟ ΚΑΙ ΤΗ ΘΡΗΣΚΕΙΑ.</a:t>
            </a:r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5" y="0"/>
            <a:ext cx="9281160" cy="3520440"/>
          </a:xfrm>
        </p:spPr>
        <p:txBody>
          <a:bodyPr/>
          <a:lstStyle/>
          <a:p>
            <a:r>
              <a:rPr lang="en-US" sz="6600" dirty="0"/>
              <a:t>βιβλιογραφια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88" y="1975750"/>
            <a:ext cx="10685496" cy="405571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Rockwell" charset="0"/>
                <a:hlinkClick r:id="rId3"/>
              </a:rPr>
              <a:t>www.byzantinotrapezi.wordpress.com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Rockwell" charset="0"/>
                <a:hlinkClick r:id="rId4"/>
              </a:rPr>
              <a:t>www.</a:t>
            </a:r>
            <a:r>
              <a:rPr lang="en-US" sz="3600" dirty="0">
                <a:latin typeface="Rockwell" charset="0"/>
                <a:hlinkClick r:id="rId5"/>
              </a:rPr>
              <a:t>historyofgreekfood.com</a:t>
            </a:r>
            <a:endParaRPr lang="en-US" sz="3600" dirty="0">
              <a:latin typeface="Rockwel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Rockwell" charset="0"/>
                <a:hlinkClick r:id="rId6"/>
              </a:rPr>
              <a:t>www.</a:t>
            </a:r>
            <a:r>
              <a:rPr lang="en-US" sz="3600" dirty="0">
                <a:solidFill>
                  <a:srgbClr val="006621"/>
                </a:solidFill>
                <a:latin typeface="Arial" charset="0"/>
                <a:hlinkClick r:id="rId7"/>
              </a:rPr>
              <a:t>fablesandrealitydsa11c.weebly.com</a:t>
            </a:r>
            <a:endParaRPr lang="en-US" sz="3600" dirty="0">
              <a:solidFill>
                <a:srgbClr val="006621"/>
              </a:solidFill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006621"/>
                </a:solidFill>
                <a:latin typeface="Arial" charset="0"/>
                <a:hlinkClick r:id="rId8"/>
              </a:rPr>
              <a:t>www.Vizantinaistorika.blogspot.com</a:t>
            </a:r>
            <a:endParaRPr lang="en-US" sz="3600" dirty="0">
              <a:solidFill>
                <a:srgbClr val="006621"/>
              </a:solidFill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006621"/>
                </a:solidFill>
                <a:latin typeface="Arial" charset="0"/>
                <a:hlinkClick r:id="rId9"/>
              </a:rPr>
              <a:t>www.gastronomion.blogspot.com</a:t>
            </a:r>
            <a:endParaRPr lang="en-US" sz="3600" dirty="0">
              <a:solidFill>
                <a:srgbClr val="006621"/>
              </a:solidFill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3600" dirty="0">
                <a:solidFill>
                  <a:srgbClr val="006621"/>
                </a:solidFill>
                <a:latin typeface="Arial" charset="0"/>
              </a:rPr>
              <a:t>Φαιδωνος κουκουλε "Βυζαντινων βίος και πολιτεία</a:t>
            </a:r>
            <a:r>
              <a:rPr lang="el-GR" dirty="0">
                <a:solidFill>
                  <a:srgbClr val="006621"/>
                </a:solidFill>
                <a:latin typeface="Arial" charset="0"/>
              </a:rPr>
              <a:t>"</a:t>
            </a:r>
            <a:endParaRPr lang="en-US" dirty="0">
              <a:solidFill>
                <a:srgbClr val="006621"/>
              </a:solidFill>
              <a:latin typeface="Arial" charset="0"/>
            </a:endParaRPr>
          </a:p>
          <a:p>
            <a:endParaRPr lang="en-US" dirty="0">
              <a:solidFill>
                <a:srgbClr val="006621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063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τελοσ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/>
              <a:t>ΕΥΧΑΡΙΣΤΟΥΜΕ!</a:t>
            </a:r>
          </a:p>
        </p:txBody>
      </p:sp>
    </p:spTree>
    <p:extLst>
      <p:ext uri="{BB962C8B-B14F-4D97-AF65-F5344CB8AC3E}">
        <p14:creationId xmlns:p14="http://schemas.microsoft.com/office/powerpoint/2010/main" xmlns="" val="373619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647" y="123685"/>
            <a:ext cx="10058400" cy="1609344"/>
          </a:xfrm>
        </p:spPr>
        <p:txBody>
          <a:bodyPr/>
          <a:lstStyle/>
          <a:p>
            <a:r>
              <a:rPr lang="en-US" sz="4000" i="1" u="sng" dirty="0">
                <a:solidFill>
                  <a:srgbClr val="DE6B5D"/>
                </a:solidFill>
              </a:rPr>
              <a:t>ΕΙΣΑΓΩΓΗ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3550"/>
            <a:ext cx="11415330" cy="495300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l-GR" sz="6000" dirty="0">
                <a:latin typeface="Rockwell" charset="0"/>
              </a:rPr>
              <a:t>Η Βυζαντινή κουζίνα....</a:t>
            </a:r>
          </a:p>
          <a:p>
            <a:r>
              <a:rPr lang="el-GR" sz="5400" dirty="0">
                <a:latin typeface="Rockwell" charset="0"/>
              </a:rPr>
              <a:t>διακρινόταν για την </a:t>
            </a:r>
            <a:r>
              <a:rPr lang="el-GR" sz="5400" dirty="0">
                <a:solidFill>
                  <a:srgbClr val="DE6B5D"/>
                </a:solidFill>
                <a:latin typeface="Rockwell" charset="0"/>
              </a:rPr>
              <a:t>ποικιλία </a:t>
            </a:r>
            <a:r>
              <a:rPr lang="el-GR" sz="5400" dirty="0">
                <a:latin typeface="Rockwell" charset="0"/>
              </a:rPr>
              <a:t>και τη </a:t>
            </a:r>
            <a:r>
              <a:rPr lang="el-GR" sz="5400" dirty="0">
                <a:solidFill>
                  <a:srgbClr val="DE6B5D"/>
                </a:solidFill>
                <a:latin typeface="Rockwell" charset="0"/>
              </a:rPr>
              <a:t>φαντασία </a:t>
            </a:r>
            <a:r>
              <a:rPr lang="el-GR" sz="5400" dirty="0">
                <a:solidFill>
                  <a:srgbClr val="000000"/>
                </a:solidFill>
                <a:latin typeface="Rockwell" charset="0"/>
              </a:rPr>
              <a:t>της.</a:t>
            </a:r>
            <a:endParaRPr lang="el-GR" sz="5400" dirty="0">
              <a:latin typeface="Rockwell" charset="0"/>
            </a:endParaRPr>
          </a:p>
          <a:p>
            <a:r>
              <a:rPr lang="el-GR" sz="5400" dirty="0">
                <a:latin typeface="Rockwell" charset="0"/>
              </a:rPr>
              <a:t> αντανακλούσε το </a:t>
            </a:r>
            <a:r>
              <a:rPr lang="el-GR" sz="5400" dirty="0" err="1">
                <a:solidFill>
                  <a:srgbClr val="DE6B5D"/>
                </a:solidFill>
                <a:latin typeface="Rockwell" charset="0"/>
              </a:rPr>
              <a:t>εθνοτικό</a:t>
            </a:r>
            <a:r>
              <a:rPr lang="el-GR" sz="5400" dirty="0">
                <a:latin typeface="Rockwell" charset="0"/>
              </a:rPr>
              <a:t>, </a:t>
            </a:r>
            <a:r>
              <a:rPr lang="el-GR" sz="5400" dirty="0">
                <a:solidFill>
                  <a:srgbClr val="DE6B5D"/>
                </a:solidFill>
                <a:latin typeface="Rockwell" charset="0"/>
              </a:rPr>
              <a:t>φυλετικό </a:t>
            </a:r>
            <a:r>
              <a:rPr lang="el-GR" sz="5400" dirty="0">
                <a:latin typeface="Rockwell" charset="0"/>
              </a:rPr>
              <a:t>και </a:t>
            </a:r>
            <a:r>
              <a:rPr lang="el-GR" sz="5400" dirty="0">
                <a:solidFill>
                  <a:srgbClr val="DE6B5D"/>
                </a:solidFill>
                <a:latin typeface="Rockwell" charset="0"/>
              </a:rPr>
              <a:t>πολιτισμικό </a:t>
            </a:r>
            <a:r>
              <a:rPr lang="el-GR" sz="5400" dirty="0">
                <a:latin typeface="Rockwell" charset="0"/>
              </a:rPr>
              <a:t>μωσαϊκό που την συγκροτούσε .</a:t>
            </a:r>
          </a:p>
          <a:p>
            <a:r>
              <a:rPr lang="el-GR" sz="5400" dirty="0">
                <a:latin typeface="Rockwell" charset="0"/>
              </a:rPr>
              <a:t>περιείχε ανάμειξη </a:t>
            </a:r>
            <a:r>
              <a:rPr lang="el-GR" sz="5400" dirty="0">
                <a:solidFill>
                  <a:srgbClr val="DE6B5D"/>
                </a:solidFill>
                <a:latin typeface="Rockwell" charset="0"/>
              </a:rPr>
              <a:t>ελληνικών</a:t>
            </a:r>
            <a:r>
              <a:rPr lang="el-GR" sz="5400" dirty="0">
                <a:latin typeface="Rockwell" charset="0"/>
              </a:rPr>
              <a:t> και </a:t>
            </a:r>
            <a:r>
              <a:rPr lang="el-GR" sz="5400" dirty="0" err="1">
                <a:solidFill>
                  <a:srgbClr val="DE6B5D"/>
                </a:solidFill>
                <a:latin typeface="Rockwell" charset="0"/>
              </a:rPr>
              <a:t>ρωμαικών</a:t>
            </a:r>
            <a:r>
              <a:rPr lang="el-GR" sz="5400" dirty="0">
                <a:solidFill>
                  <a:srgbClr val="DE6B5D"/>
                </a:solidFill>
                <a:latin typeface="Rockwell" charset="0"/>
              </a:rPr>
              <a:t> </a:t>
            </a:r>
            <a:r>
              <a:rPr lang="el-GR" sz="5400" dirty="0">
                <a:solidFill>
                  <a:srgbClr val="000000"/>
                </a:solidFill>
                <a:latin typeface="Rockwell" charset="0"/>
              </a:rPr>
              <a:t>παραδόσεων</a:t>
            </a:r>
            <a:r>
              <a:rPr lang="el-GR" sz="5400" dirty="0">
                <a:latin typeface="Rockwell" charset="0"/>
              </a:rPr>
              <a:t>.</a:t>
            </a:r>
          </a:p>
          <a:p>
            <a:r>
              <a:rPr lang="el-GR" sz="5400" dirty="0">
                <a:latin typeface="Rockwell" charset="0"/>
              </a:rPr>
              <a:t>περιλάμβανε όλους τους γνωστούς τρόπους μαγειρικής (ψήσιμο, βράσιμο, τηγάνισμα, αλεσμένα με μορφή πουρέ κ.λπ.).</a:t>
            </a:r>
          </a:p>
          <a:p>
            <a:r>
              <a:rPr lang="el-GR" sz="5400" dirty="0">
                <a:solidFill>
                  <a:srgbClr val="1B1811"/>
                </a:solidFill>
                <a:latin typeface="Rockwell" charset="0"/>
              </a:rPr>
              <a:t>άλλαξε μετά το </a:t>
            </a:r>
            <a:r>
              <a:rPr lang="el-GR" sz="5400" dirty="0">
                <a:solidFill>
                  <a:srgbClr val="DE6B5D"/>
                </a:solidFill>
                <a:latin typeface="Rockwell" charset="0"/>
              </a:rPr>
              <a:t>1204 </a:t>
            </a:r>
            <a:r>
              <a:rPr lang="el-GR" sz="5400" dirty="0">
                <a:solidFill>
                  <a:srgbClr val="1B1811"/>
                </a:solidFill>
                <a:latin typeface="Rockwell" charset="0"/>
              </a:rPr>
              <a:t>μ.Χ. </a:t>
            </a:r>
            <a:endParaRPr lang="el-GR" sz="3200" dirty="0">
              <a:latin typeface="Rockwell" charset="0"/>
            </a:endParaRPr>
          </a:p>
          <a:p>
            <a:pPr marL="0" indent="0">
              <a:buNone/>
            </a:pPr>
            <a:r>
              <a:rPr lang="el-GR" sz="2400" dirty="0">
                <a:latin typeface="Rockwell" charset="0"/>
              </a:rPr>
              <a:t/>
            </a:r>
            <a:br>
              <a:rPr lang="el-GR" sz="2400" dirty="0">
                <a:latin typeface="Rockwell" charset="0"/>
              </a:rPr>
            </a:br>
            <a:endParaRPr lang="el-GR" sz="2400" dirty="0">
              <a:latin typeface="Rockwell" charset="0"/>
            </a:endParaRPr>
          </a:p>
          <a:p>
            <a:endParaRPr lang="el-GR" sz="24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43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070" r="25070"/>
          <a:stretch>
            <a:fillRect/>
          </a:stretch>
        </p:blipFill>
        <p:spPr>
          <a:xfrm>
            <a:off x="38100" y="2925763"/>
            <a:ext cx="8302718" cy="4089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0275" y="148750"/>
            <a:ext cx="3200400" cy="4172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C0C0C"/>
                </a:solidFill>
              </a:rPr>
              <a:t>Βασική επιδίωξη: αυτάρκεια του νοικοκυριού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C0C0C"/>
                </a:solidFill>
              </a:rPr>
              <a:t>κάθε οικογένεια καλλιεργούσε τα βασικά λαχανικά και </a:t>
            </a:r>
            <a:r>
              <a:rPr lang="el-GR" sz="2400" dirty="0" err="1">
                <a:solidFill>
                  <a:srgbClr val="0C0C0C"/>
                </a:solidFill>
              </a:rPr>
              <a:t>εξέθρεφε</a:t>
            </a:r>
            <a:r>
              <a:rPr lang="el-GR" sz="2400" dirty="0">
                <a:solidFill>
                  <a:srgbClr val="0C0C0C"/>
                </a:solidFill>
              </a:rPr>
              <a:t> ζώα (κυρίως πουλερικά). </a:t>
            </a:r>
            <a:endParaRPr lang="el-GR" sz="2400" dirty="0">
              <a:solidFill>
                <a:srgbClr val="0C0C0C"/>
              </a:solidFill>
              <a:latin typeface="Rockwel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83758" y="979190"/>
            <a:ext cx="3200400" cy="173736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image008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34" y="4449831"/>
            <a:ext cx="5694779" cy="2473257"/>
          </a:xfrm>
          <a:prstGeom prst="rect">
            <a:avLst/>
          </a:prstGeom>
        </p:spPr>
      </p:pic>
      <p:pic>
        <p:nvPicPr>
          <p:cNvPr id="9" name="Picture 8" descr="cenegetika-10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316131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610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450" y="142875"/>
            <a:ext cx="9280525" cy="1337146"/>
          </a:xfrm>
        </p:spPr>
        <p:txBody>
          <a:bodyPr>
            <a:normAutofit fontScale="90000"/>
          </a:bodyPr>
          <a:lstStyle/>
          <a:p>
            <a:r>
              <a:rPr lang="el-GR" sz="6000" dirty="0">
                <a:solidFill>
                  <a:srgbClr val="DE6B5D"/>
                </a:solidFill>
                <a:latin typeface="Cambria" charset="0"/>
              </a:rPr>
              <a:t>ΤΑ ΓΕΥΜΑΤΑ ΤΩΝ ΒΥΖΑΝΤΙΝΩΝ</a:t>
            </a:r>
            <a:endParaRPr lang="en-US" sz="6000" dirty="0">
              <a:solidFill>
                <a:srgbClr val="DE6B5D"/>
              </a:solidFill>
              <a:latin typeface="Cambri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0977" y="1607082"/>
            <a:ext cx="9053513" cy="4249699"/>
          </a:xfrm>
        </p:spPr>
        <p:txBody>
          <a:bodyPr/>
          <a:lstStyle/>
          <a:p>
            <a:r>
              <a:rPr lang="el-GR" sz="3200" b="1" i="1" u="sng" dirty="0">
                <a:solidFill>
                  <a:srgbClr val="9E3611"/>
                </a:solidFill>
                <a:latin typeface="Cambria" charset="0"/>
              </a:rPr>
              <a:t>Τα κύρια γεύματα ενός μέσου Βυζαντινού ήταν τρία</a:t>
            </a:r>
            <a:r>
              <a:rPr lang="el-GR" sz="3200" dirty="0">
                <a:solidFill>
                  <a:srgbClr val="9E3611"/>
                </a:solidFill>
                <a:latin typeface="Cambria" charset="0"/>
              </a:rPr>
              <a:t>:</a:t>
            </a:r>
            <a:r>
              <a:rPr lang="en-US" sz="3200" dirty="0">
                <a:solidFill>
                  <a:srgbClr val="9E3611"/>
                </a:solidFill>
                <a:latin typeface="Cambria" charset="0"/>
              </a:rPr>
              <a:t> </a:t>
            </a:r>
          </a:p>
          <a:p>
            <a:endParaRPr lang="el-GR" sz="3200" dirty="0">
              <a:solidFill>
                <a:srgbClr val="9E3611"/>
              </a:solidFill>
              <a:latin typeface="Cambria" charset="0"/>
            </a:endParaRPr>
          </a:p>
          <a:p>
            <a:r>
              <a:rPr lang="el-GR" sz="3200" dirty="0">
                <a:solidFill>
                  <a:srgbClr val="9E3611"/>
                </a:solidFill>
                <a:latin typeface="Cambria" charset="0"/>
              </a:rPr>
              <a:t>α) </a:t>
            </a:r>
            <a:r>
              <a:rPr lang="el-GR" sz="3200" dirty="0">
                <a:solidFill>
                  <a:srgbClr val="1B1811"/>
                </a:solidFill>
                <a:latin typeface="Cambria" charset="0"/>
              </a:rPr>
              <a:t>το πρόγευμα  ή </a:t>
            </a:r>
            <a:r>
              <a:rPr lang="el-GR" sz="3200" dirty="0" err="1">
                <a:solidFill>
                  <a:srgbClr val="1B1811"/>
                </a:solidFill>
                <a:latin typeface="Cambria" charset="0"/>
              </a:rPr>
              <a:t>πρόφαγον</a:t>
            </a:r>
            <a:r>
              <a:rPr lang="el-GR" sz="3200" dirty="0">
                <a:solidFill>
                  <a:srgbClr val="9E3611"/>
                </a:solidFill>
                <a:latin typeface="Cambria" charset="0"/>
              </a:rPr>
              <a:t>,</a:t>
            </a:r>
            <a:r>
              <a:rPr lang="en-US" sz="3200" dirty="0">
                <a:solidFill>
                  <a:srgbClr val="9E3611"/>
                </a:solidFill>
                <a:latin typeface="Cambria" charset="0"/>
              </a:rPr>
              <a:t> </a:t>
            </a:r>
          </a:p>
          <a:p>
            <a:r>
              <a:rPr lang="el-GR" sz="3200" dirty="0">
                <a:solidFill>
                  <a:srgbClr val="9E3611"/>
                </a:solidFill>
                <a:latin typeface="Cambria" charset="0"/>
              </a:rPr>
              <a:t>β)</a:t>
            </a:r>
            <a:r>
              <a:rPr lang="el-GR" sz="3200" dirty="0">
                <a:solidFill>
                  <a:srgbClr val="0C0C0C"/>
                </a:solidFill>
                <a:latin typeface="Cambria" charset="0"/>
              </a:rPr>
              <a:t>το μεσημεριανό ή το άριστον γεύμα και</a:t>
            </a:r>
            <a:r>
              <a:rPr lang="el-GR" sz="3200" dirty="0">
                <a:solidFill>
                  <a:srgbClr val="9E3611"/>
                </a:solidFill>
                <a:latin typeface="Cambria" charset="0"/>
              </a:rPr>
              <a:t>,</a:t>
            </a:r>
            <a:r>
              <a:rPr lang="en-US" sz="3200" dirty="0">
                <a:solidFill>
                  <a:srgbClr val="9E3611"/>
                </a:solidFill>
                <a:latin typeface="Cambria" charset="0"/>
              </a:rPr>
              <a:t> </a:t>
            </a:r>
          </a:p>
          <a:p>
            <a:r>
              <a:rPr lang="el-GR" sz="3200" dirty="0">
                <a:solidFill>
                  <a:srgbClr val="9E3611"/>
                </a:solidFill>
                <a:latin typeface="Cambria" charset="0"/>
              </a:rPr>
              <a:t>γ)</a:t>
            </a:r>
            <a:r>
              <a:rPr lang="el-GR" sz="3200" dirty="0">
                <a:latin typeface="Cambria" charset="0"/>
              </a:rPr>
              <a:t>ο δείπνος.</a:t>
            </a:r>
            <a:endParaRPr lang="en-US" sz="3200" dirty="0">
              <a:latin typeface="Cambri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912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0275" y="95250"/>
            <a:ext cx="3200400" cy="1031146"/>
          </a:xfrm>
        </p:spPr>
        <p:txBody>
          <a:bodyPr/>
          <a:lstStyle/>
          <a:p>
            <a:r>
              <a:rPr lang="en-US" dirty="0"/>
              <a:t>Ο δειπνοσ</a:t>
            </a:r>
          </a:p>
        </p:txBody>
      </p:sp>
      <p:pic>
        <p:nvPicPr>
          <p:cNvPr id="5" name="Content Placeholder 4" descr="e30c8c804046c329d340050de9bd69a0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25" y="-60325"/>
            <a:ext cx="8318515" cy="68722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0275" y="1241942"/>
            <a:ext cx="3200400" cy="544143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l-GR" sz="2800" b="1" i="1" dirty="0">
                <a:solidFill>
                  <a:srgbClr val="0C0C0C"/>
                </a:solidFill>
                <a:latin typeface="Cambria" charset="0"/>
              </a:rPr>
              <a:t> Ο δείπνος αποτελούσε το </a:t>
            </a:r>
            <a:r>
              <a:rPr lang="el-GR" sz="2800" b="1" i="1" dirty="0">
                <a:solidFill>
                  <a:srgbClr val="DE6B5D"/>
                </a:solidFill>
                <a:latin typeface="Cambria" charset="0"/>
              </a:rPr>
              <a:t>κυριότερο </a:t>
            </a:r>
            <a:r>
              <a:rPr lang="el-GR" sz="2800" b="1" i="1" dirty="0">
                <a:solidFill>
                  <a:srgbClr val="0C0C0C"/>
                </a:solidFill>
                <a:latin typeface="Cambria" charset="0"/>
              </a:rPr>
              <a:t>γεύμα της ημέρας. '</a:t>
            </a:r>
            <a:r>
              <a:rPr lang="el-GR" sz="2800" b="1" i="1" dirty="0" err="1">
                <a:solidFill>
                  <a:srgbClr val="0C0C0C"/>
                </a:solidFill>
                <a:latin typeface="Cambria" charset="0"/>
              </a:rPr>
              <a:t>Ηταν</a:t>
            </a:r>
            <a:r>
              <a:rPr lang="el-GR" sz="2800" b="1" i="1" dirty="0">
                <a:solidFill>
                  <a:srgbClr val="0C0C0C"/>
                </a:solidFill>
                <a:latin typeface="Cambria" charset="0"/>
              </a:rPr>
              <a:t> μια πραγματική </a:t>
            </a:r>
            <a:r>
              <a:rPr lang="el-GR" sz="2800" b="1" i="1" dirty="0">
                <a:solidFill>
                  <a:srgbClr val="DE6B5D"/>
                </a:solidFill>
                <a:latin typeface="Cambria" charset="0"/>
              </a:rPr>
              <a:t>ιεροτελεστία</a:t>
            </a:r>
            <a:r>
              <a:rPr lang="el-GR" sz="2800" b="1" i="1" dirty="0">
                <a:solidFill>
                  <a:srgbClr val="0C0C0C"/>
                </a:solidFill>
                <a:latin typeface="Cambria" charset="0"/>
              </a:rPr>
              <a:t>. Πριν καθίσουν στο τραπέζι, οι  συνδαιτυμόνες έβγαζαν απαραιτήτως τα υποδήματά τους και  έπλεναν τα χέρια τους μέσα σε μια λεκάνη με νερό, το «</a:t>
            </a:r>
            <a:r>
              <a:rPr lang="el-GR" sz="2800" b="1" i="1" dirty="0" err="1">
                <a:solidFill>
                  <a:srgbClr val="0C0C0C"/>
                </a:solidFill>
                <a:latin typeface="Cambria" charset="0"/>
              </a:rPr>
              <a:t>χέρνιβο</a:t>
            </a:r>
            <a:r>
              <a:rPr lang="el-GR" sz="2800" b="1" i="1" dirty="0">
                <a:solidFill>
                  <a:srgbClr val="0C0C0C"/>
                </a:solidFill>
                <a:latin typeface="Cambria" charset="0"/>
              </a:rPr>
              <a:t>». Στη συνέχεια έλεγαν την </a:t>
            </a:r>
            <a:r>
              <a:rPr lang="el-GR" sz="2800" b="1" i="1" dirty="0">
                <a:solidFill>
                  <a:srgbClr val="DE6B5D"/>
                </a:solidFill>
                <a:latin typeface="Cambria" charset="0"/>
              </a:rPr>
              <a:t>προσευχή </a:t>
            </a:r>
            <a:r>
              <a:rPr lang="el-GR" sz="2800" b="1" i="1" dirty="0">
                <a:solidFill>
                  <a:srgbClr val="0C0C0C"/>
                </a:solidFill>
                <a:latin typeface="Cambria" charset="0"/>
              </a:rPr>
              <a:t>και πλέον, ο δείπνος μπορούσε να ξεκινήσει. Όχι σπάνια, κατά τη διάρκεια του δείπνου παιζόταν </a:t>
            </a:r>
            <a:r>
              <a:rPr lang="el-GR" sz="2800" b="1" i="1" dirty="0">
                <a:solidFill>
                  <a:srgbClr val="DE6B5D"/>
                </a:solidFill>
                <a:latin typeface="Cambria" charset="0"/>
              </a:rPr>
              <a:t>μουσική</a:t>
            </a:r>
            <a:r>
              <a:rPr lang="el-GR" sz="2800" b="1" i="1" dirty="0">
                <a:solidFill>
                  <a:srgbClr val="0C0C0C"/>
                </a:solidFill>
                <a:latin typeface="Cambria" charset="0"/>
              </a:rPr>
              <a:t>.</a:t>
            </a:r>
            <a:r>
              <a:rPr lang="en-US" sz="2400" dirty="0">
                <a:latin typeface="Cambria" charset="0"/>
              </a:rPr>
              <a:t> </a:t>
            </a:r>
          </a:p>
          <a:p>
            <a:r>
              <a:rPr lang="en-US" sz="2400" dirty="0">
                <a:latin typeface="Cambria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812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solidFill>
                  <a:srgbClr val="DE6B5D"/>
                </a:solidFill>
              </a:rPr>
              <a:t>ΣΚΕΥΗ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l-GR" sz="3200" dirty="0">
                <a:solidFill>
                  <a:srgbClr val="DE6B5D"/>
                </a:solidFill>
              </a:rPr>
              <a:t>Σκουτέλια </a:t>
            </a:r>
            <a:r>
              <a:rPr lang="el-GR" sz="3200" dirty="0"/>
              <a:t>: πιάτα. </a:t>
            </a:r>
            <a:endParaRPr lang="el-GR" sz="3200" dirty="0">
              <a:latin typeface="Rockwell" charset="0"/>
            </a:endParaRPr>
          </a:p>
          <a:p>
            <a:pPr marL="0" indent="0">
              <a:buNone/>
            </a:pPr>
            <a:r>
              <a:rPr lang="el-GR" sz="3200" dirty="0"/>
              <a:t>Ήταν </a:t>
            </a:r>
            <a:r>
              <a:rPr lang="el-GR" sz="3200" dirty="0" err="1"/>
              <a:t>κεραμεικά</a:t>
            </a:r>
            <a:r>
              <a:rPr lang="el-GR" sz="3200" dirty="0"/>
              <a:t>, πλούσια διακοσμημένα με ζωικές παραστάσεις και γεωμετρικά σχήματα. Δεν σπάνιζαν τα ασημένια, επίχρυσα  και ολόχρυσα σερβίτσια.</a:t>
            </a:r>
            <a:endParaRPr lang="en-US" sz="3200" dirty="0">
              <a:latin typeface="Rockwell" charset="0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l-GR" sz="3200" dirty="0">
                <a:solidFill>
                  <a:srgbClr val="DE6B5D"/>
                </a:solidFill>
              </a:rPr>
              <a:t>Μαχαιροπίρουνα και κουτάλια</a:t>
            </a:r>
            <a:r>
              <a:rPr lang="el-GR" sz="3200" dirty="0"/>
              <a:t> </a:t>
            </a:r>
          </a:p>
          <a:p>
            <a:r>
              <a:rPr lang="el-GR" sz="3200" dirty="0">
                <a:solidFill>
                  <a:srgbClr val="DE6B5D"/>
                </a:solidFill>
              </a:rPr>
              <a:t>Ποτήρια </a:t>
            </a:r>
            <a:r>
              <a:rPr lang="el-GR" sz="3200" dirty="0"/>
              <a:t>:ήταν συνήθως από χρωματιστό γυαλί, ασημένια και επίχρυσα .</a:t>
            </a:r>
          </a:p>
          <a:p>
            <a:r>
              <a:rPr lang="el-GR" sz="3200" dirty="0">
                <a:latin typeface="Cambria"/>
              </a:rPr>
              <a:t>Τα </a:t>
            </a:r>
            <a:r>
              <a:rPr lang="el-GR" sz="3200" dirty="0" err="1">
                <a:latin typeface="Cambria"/>
              </a:rPr>
              <a:t>φαγωσιμα</a:t>
            </a:r>
            <a:r>
              <a:rPr lang="el-GR" sz="3200" dirty="0">
                <a:latin typeface="Cambria"/>
              </a:rPr>
              <a:t> διατηρούνταν σε ένα ντουλάπι του τοίχου που ονομαζόταν </a:t>
            </a:r>
            <a:r>
              <a:rPr lang="el-GR" sz="3200" dirty="0" err="1">
                <a:solidFill>
                  <a:srgbClr val="DE6B5D"/>
                </a:solidFill>
                <a:latin typeface="Cambria"/>
              </a:rPr>
              <a:t>άρκλα</a:t>
            </a:r>
            <a:r>
              <a:rPr lang="el-GR" sz="3200" dirty="0">
                <a:latin typeface="Cambria"/>
              </a:rPr>
              <a:t> ή </a:t>
            </a:r>
            <a:r>
              <a:rPr lang="el-GR" sz="3200" dirty="0" err="1">
                <a:solidFill>
                  <a:srgbClr val="DE6B5D"/>
                </a:solidFill>
                <a:latin typeface="Cambria"/>
              </a:rPr>
              <a:t>αρκλίτσα</a:t>
            </a:r>
            <a:r>
              <a:rPr lang="el-GR" sz="3200" dirty="0">
                <a:latin typeface="Cambria"/>
              </a:rPr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41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00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9096" y="320860"/>
            <a:ext cx="3923046" cy="2705783"/>
          </a:xfrm>
        </p:spPr>
      </p:pic>
      <p:pic>
        <p:nvPicPr>
          <p:cNvPr id="6" name="Content Placeholder 5" descr="image00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83421" y="205380"/>
            <a:ext cx="4018729" cy="3601091"/>
          </a:xfrm>
        </p:spPr>
      </p:pic>
      <p:pic>
        <p:nvPicPr>
          <p:cNvPr id="3" name="Picture 2" descr="Albanidou_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" y="2897205"/>
            <a:ext cx="4705350" cy="3392470"/>
          </a:xfrm>
          <a:prstGeom prst="rect">
            <a:avLst/>
          </a:prstGeom>
        </p:spPr>
      </p:pic>
      <p:pic>
        <p:nvPicPr>
          <p:cNvPr id="4" name="Picture 3" descr="Papanikola-Bakirtzi-2004-n41-p97_br-and-gr-sgr-koupa-m13t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9025" y="3635375"/>
            <a:ext cx="4466300" cy="33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45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οι διατροφικεσ συνηθειεσ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960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699</Words>
  <Application>Microsoft Office PowerPoint</Application>
  <PresentationFormat>Προσαρμογή</PresentationFormat>
  <Paragraphs>118</Paragraphs>
  <Slides>21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Wood Type</vt:lpstr>
      <vt:lpstr>ΕΡΕΥΝΗΤΙΚΗ ΕΡΓΑΣΙΑ Β΄ΛΥΚΕΙΟΥ 2015-2016  </vt:lpstr>
      <vt:lpstr>Η ΒΥΖΑΝΤΙΝΗ ΚΟΥΖΙΝΑ</vt:lpstr>
      <vt:lpstr>ΕΙΣΑΓΩΓΗ</vt:lpstr>
      <vt:lpstr>Διαφάνεια 4</vt:lpstr>
      <vt:lpstr>ΤΑ ΓΕΥΜΑΤΑ ΤΩΝ ΒΥΖΑΝΤΙΝΩΝ</vt:lpstr>
      <vt:lpstr>Ο δειπνοσ</vt:lpstr>
      <vt:lpstr>ΣΚΕΥΗ</vt:lpstr>
      <vt:lpstr>Διαφάνεια 8</vt:lpstr>
      <vt:lpstr>οι διατροφικεσ συνηθειεσ </vt:lpstr>
      <vt:lpstr>Στη διατροφή των Βυζαντινών βασικό ρόλο είχαν:</vt:lpstr>
      <vt:lpstr>Διαφάνεια 11</vt:lpstr>
      <vt:lpstr>Συντηρηση τροφιμων</vt:lpstr>
      <vt:lpstr>Οινοσ ευφραινει καρδιαν ανθρωπου</vt:lpstr>
      <vt:lpstr>  Σαλτσεσ &amp; μπαχαρικα</vt:lpstr>
      <vt:lpstr>ΓΛΥΚΙΣΜΑΤΑ</vt:lpstr>
      <vt:lpstr>Κεντρα εστιασησ τησ εποχησ</vt:lpstr>
      <vt:lpstr>Βυζαντινη κουζινα και θρησκεια</vt:lpstr>
      <vt:lpstr>ΘΡΗΣΚΕΙΑ ΚΑΙ ΚΟΥΖΙΝΑ</vt:lpstr>
      <vt:lpstr>Η ΒΥΖΑΝΤΙΝΗ ΚΟΥΖΙΝΑ ΚΑΙ ΤΟ ΑΓΙΟ ΟΡΟΣ</vt:lpstr>
      <vt:lpstr>βιβλιογραφια </vt:lpstr>
      <vt:lpstr>τελοσ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GEL</dc:creator>
  <cp:lastModifiedBy>GEL</cp:lastModifiedBy>
  <cp:revision>21</cp:revision>
  <dcterms:created xsi:type="dcterms:W3CDTF">2013-07-15T20:26:40Z</dcterms:created>
  <dcterms:modified xsi:type="dcterms:W3CDTF">2016-05-11T06:26:35Z</dcterms:modified>
</cp:coreProperties>
</file>