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63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E3D1B0EE-BF51-46AE-B15C-00C775F88EA3}" type="datetimeFigureOut">
              <a:rPr lang="el-GR" smtClean="0"/>
              <a:t>11/2/2016</a:t>
            </a:fld>
            <a:endParaRPr lang="el-GR"/>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D2DCC3F-D377-4021-953D-187806888063}" type="slidenum">
              <a:rPr lang="el-GR" smtClean="0"/>
              <a:t>‹#›</a:t>
            </a:fld>
            <a:endParaRPr lang="el-GR"/>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D1B0EE-BF51-46AE-B15C-00C775F88EA3}" type="datetimeFigureOut">
              <a:rPr lang="el-GR" smtClean="0"/>
              <a:t>11/2/2016</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BD2DCC3F-D377-4021-953D-18780688806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D1B0EE-BF51-46AE-B15C-00C775F88EA3}" type="datetimeFigureOut">
              <a:rPr lang="el-GR" smtClean="0"/>
              <a:t>11/2/2016</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BD2DCC3F-D377-4021-953D-18780688806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D1B0EE-BF51-46AE-B15C-00C775F88EA3}" type="datetimeFigureOut">
              <a:rPr lang="el-GR" smtClean="0"/>
              <a:t>11/2/2016</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BD2DCC3F-D377-4021-953D-18780688806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E3D1B0EE-BF51-46AE-B15C-00C775F88EA3}" type="datetimeFigureOut">
              <a:rPr lang="el-GR" smtClean="0"/>
              <a:t>11/2/2016</a:t>
            </a:fld>
            <a:endParaRPr lang="el-GR"/>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D2DCC3F-D377-4021-953D-187806888063}" type="slidenum">
              <a:rPr lang="el-GR" smtClean="0"/>
              <a:t>‹#›</a:t>
            </a:fld>
            <a:endParaRPr lang="el-GR"/>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3D1B0EE-BF51-46AE-B15C-00C775F88EA3}" type="datetimeFigureOut">
              <a:rPr lang="el-GR" smtClean="0"/>
              <a:t>11/2/2016</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D2DCC3F-D377-4021-953D-187806888063}" type="slidenum">
              <a:rPr lang="el-GR" smtClean="0"/>
              <a:t>‹#›</a:t>
            </a:fld>
            <a:endParaRPr lang="el-GR"/>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3D1B0EE-BF51-46AE-B15C-00C775F88EA3}" type="datetimeFigureOut">
              <a:rPr lang="el-GR" smtClean="0"/>
              <a:t>11/2/2016</a:t>
            </a:fld>
            <a:endParaRPr lang="el-GR"/>
          </a:p>
        </p:txBody>
      </p:sp>
      <p:sp>
        <p:nvSpPr>
          <p:cNvPr id="8" name="Footer Placeholder 7"/>
          <p:cNvSpPr>
            <a:spLocks noGrp="1"/>
          </p:cNvSpPr>
          <p:nvPr>
            <p:ph type="ftr" sz="quarter" idx="11"/>
          </p:nvPr>
        </p:nvSpPr>
        <p:spPr/>
        <p:txBody>
          <a:bodyPr/>
          <a:lstStyle>
            <a:extLst/>
          </a:lstStyle>
          <a:p>
            <a:endParaRPr lang="el-GR"/>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D2DCC3F-D377-4021-953D-18780688806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3D1B0EE-BF51-46AE-B15C-00C775F88EA3}" type="datetimeFigureOut">
              <a:rPr lang="el-GR" smtClean="0"/>
              <a:t>11/2/2016</a:t>
            </a:fld>
            <a:endParaRPr lang="el-GR"/>
          </a:p>
        </p:txBody>
      </p:sp>
      <p:sp>
        <p:nvSpPr>
          <p:cNvPr id="4" name="Footer Placeholder 3"/>
          <p:cNvSpPr>
            <a:spLocks noGrp="1"/>
          </p:cNvSpPr>
          <p:nvPr>
            <p:ph type="ftr" sz="quarter" idx="11"/>
          </p:nvPr>
        </p:nvSpPr>
        <p:spPr/>
        <p:txBody>
          <a:bodyPr/>
          <a:lstStyle>
            <a:extLst/>
          </a:lstStyle>
          <a:p>
            <a:endParaRPr lang="el-GR"/>
          </a:p>
        </p:txBody>
      </p:sp>
      <p:sp>
        <p:nvSpPr>
          <p:cNvPr id="5" name="Slide Number Placeholder 4"/>
          <p:cNvSpPr>
            <a:spLocks noGrp="1"/>
          </p:cNvSpPr>
          <p:nvPr>
            <p:ph type="sldNum" sz="quarter" idx="12"/>
          </p:nvPr>
        </p:nvSpPr>
        <p:spPr/>
        <p:txBody>
          <a:bodyPr/>
          <a:lstStyle>
            <a:extLst/>
          </a:lstStyle>
          <a:p>
            <a:fld id="{BD2DCC3F-D377-4021-953D-187806888063}" type="slidenum">
              <a:rPr lang="el-GR" smtClean="0"/>
              <a:t>‹#›</a:t>
            </a:fld>
            <a:endParaRPr lang="el-GR"/>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3D1B0EE-BF51-46AE-B15C-00C775F88EA3}" type="datetimeFigureOut">
              <a:rPr lang="el-GR" smtClean="0"/>
              <a:t>11/2/2016</a:t>
            </a:fld>
            <a:endParaRPr lang="el-GR"/>
          </a:p>
        </p:txBody>
      </p:sp>
      <p:sp>
        <p:nvSpPr>
          <p:cNvPr id="3" name="Footer Placeholder 2"/>
          <p:cNvSpPr>
            <a:spLocks noGrp="1"/>
          </p:cNvSpPr>
          <p:nvPr>
            <p:ph type="ftr" sz="quarter" idx="11"/>
          </p:nvPr>
        </p:nvSpPr>
        <p:spPr/>
        <p:txBody>
          <a:bodyPr/>
          <a:lstStyle>
            <a:extLst/>
          </a:lstStyle>
          <a:p>
            <a:endParaRPr lang="el-GR"/>
          </a:p>
        </p:txBody>
      </p:sp>
      <p:sp>
        <p:nvSpPr>
          <p:cNvPr id="4" name="Slide Number Placeholder 3"/>
          <p:cNvSpPr>
            <a:spLocks noGrp="1"/>
          </p:cNvSpPr>
          <p:nvPr>
            <p:ph type="sldNum" sz="quarter" idx="12"/>
          </p:nvPr>
        </p:nvSpPr>
        <p:spPr/>
        <p:txBody>
          <a:bodyPr/>
          <a:lstStyle>
            <a:extLst/>
          </a:lstStyle>
          <a:p>
            <a:fld id="{BD2DCC3F-D377-4021-953D-18780688806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E3D1B0EE-BF51-46AE-B15C-00C775F88EA3}" type="datetimeFigureOut">
              <a:rPr lang="el-GR" smtClean="0"/>
              <a:t>11/2/2016</a:t>
            </a:fld>
            <a:endParaRPr lang="el-GR"/>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D2DCC3F-D377-4021-953D-187806888063}" type="slidenum">
              <a:rPr lang="el-GR" smtClean="0"/>
              <a:t>‹#›</a:t>
            </a:fld>
            <a:endParaRPr lang="el-GR"/>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E3D1B0EE-BF51-46AE-B15C-00C775F88EA3}" type="datetimeFigureOut">
              <a:rPr lang="el-GR" smtClean="0"/>
              <a:t>11/2/2016</a:t>
            </a:fld>
            <a:endParaRPr lang="el-GR"/>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D2DCC3F-D377-4021-953D-187806888063}" type="slidenum">
              <a:rPr lang="el-GR" smtClean="0"/>
              <a:t>‹#›</a:t>
            </a:fld>
            <a:endParaRPr lang="el-GR"/>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l-GR"/>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E3D1B0EE-BF51-46AE-B15C-00C775F88EA3}" type="datetimeFigureOut">
              <a:rPr lang="el-GR" smtClean="0"/>
              <a:t>11/2/2016</a:t>
            </a:fld>
            <a:endParaRPr lang="el-GR"/>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D2DCC3F-D377-4021-953D-187806888063}" type="slidenum">
              <a:rPr lang="el-GR" smtClean="0"/>
              <a:t>‹#›</a:t>
            </a:fld>
            <a:endParaRPr lang="el-GR"/>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l-GR" sz="4400" dirty="0" smtClean="0"/>
              <a:t>ΚΕΦΑΛΑΙΟ 22: ΕΠΕΞΕΡΓΑΣΙΑ 4</a:t>
            </a:r>
            <a:endParaRPr lang="el-GR" sz="4400" dirty="0"/>
          </a:p>
        </p:txBody>
      </p:sp>
      <p:sp>
        <p:nvSpPr>
          <p:cNvPr id="3" name="Subtitle 2"/>
          <p:cNvSpPr>
            <a:spLocks noGrp="1"/>
          </p:cNvSpPr>
          <p:nvPr>
            <p:ph type="subTitle" idx="1"/>
          </p:nvPr>
        </p:nvSpPr>
        <p:spPr>
          <a:xfrm>
            <a:off x="179512" y="2819400"/>
            <a:ext cx="8712968" cy="1977752"/>
          </a:xfrm>
        </p:spPr>
        <p:txBody>
          <a:bodyPr>
            <a:normAutofit fontScale="92500" lnSpcReduction="10000"/>
          </a:bodyPr>
          <a:lstStyle/>
          <a:p>
            <a:pPr algn="l"/>
            <a:r>
              <a:rPr lang="el-GR" sz="2400" dirty="0" smtClean="0"/>
              <a:t>ΠΡΟΤΥΠΟ ΓΥΜΝΑΣΙΟ ΕΥΑΓΓΕΛΙΚΗΣ ΣΧΟΛΗΣ ΣΜΥΡΝΗΣ ΝΙΚΟΛΑΣ ΜΠΟΘΟΣ-ΒΟΥΤΕΡΑΚΟΣ</a:t>
            </a:r>
          </a:p>
          <a:p>
            <a:pPr algn="l"/>
            <a:r>
              <a:rPr lang="el-GR" sz="2400" dirty="0" smtClean="0"/>
              <a:t>ΜΑΘΗΜΑ: ΘΡΗΣΚΕΥΤΙΚΑ</a:t>
            </a:r>
          </a:p>
          <a:p>
            <a:pPr algn="l"/>
            <a:r>
              <a:rPr lang="el-GR" sz="2400" dirty="0" smtClean="0"/>
              <a:t>ΥΠΕΥΘΥΝΟΣ ΚΑΘΗΓΗΤΗΣ: Γ.ΚΑΠΕΤΑΝΑΚΗΣ</a:t>
            </a:r>
          </a:p>
          <a:p>
            <a:pPr algn="l"/>
            <a:r>
              <a:rPr lang="el-GR" sz="2400" dirty="0" smtClean="0"/>
              <a:t>ΤΜΗΜΑ: Β΄2</a:t>
            </a:r>
          </a:p>
          <a:p>
            <a:pPr algn="l"/>
            <a:r>
              <a:rPr lang="el-GR" sz="2400" dirty="0" smtClean="0"/>
              <a:t>ΣΧΟΛΙΚΟ ΕΤΟΣ: 2015-2016</a:t>
            </a:r>
            <a:endParaRPr lang="el-GR" sz="2400"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ΕΠΕΞΕΡΓΑΣΙΑ 4</a:t>
            </a:r>
            <a:endParaRPr lang="el-GR" dirty="0"/>
          </a:p>
        </p:txBody>
      </p:sp>
      <p:sp>
        <p:nvSpPr>
          <p:cNvPr id="3" name="Content Placeholder 2"/>
          <p:cNvSpPr>
            <a:spLocks noGrp="1"/>
          </p:cNvSpPr>
          <p:nvPr>
            <p:ph idx="1"/>
          </p:nvPr>
        </p:nvSpPr>
        <p:spPr/>
        <p:txBody>
          <a:bodyPr>
            <a:normAutofit/>
          </a:bodyPr>
          <a:lstStyle/>
          <a:p>
            <a:r>
              <a:rPr lang="el-GR" dirty="0" smtClean="0"/>
              <a:t>Ξαναδιαβάστε τη σκηνή της β' συνάντησης του τυφλού με τους Φαρισαίους (στ. 24-34):</a:t>
            </a:r>
          </a:p>
          <a:p>
            <a:pPr marL="571500" indent="-571500">
              <a:buFont typeface="+mj-lt"/>
              <a:buAutoNum type="romanUcPeriod"/>
            </a:pPr>
            <a:r>
              <a:rPr lang="el-GR" dirty="0" smtClean="0"/>
              <a:t>α</a:t>
            </a:r>
            <a:r>
              <a:rPr lang="el-GR" dirty="0" smtClean="0"/>
              <a:t>. Ποιες αντιρρήσεις συνεχίζουν να έχουν; </a:t>
            </a:r>
            <a:endParaRPr lang="el-GR" dirty="0" smtClean="0"/>
          </a:p>
          <a:p>
            <a:pPr marL="571500" indent="-571500">
              <a:buFont typeface="+mj-lt"/>
              <a:buAutoNum type="romanUcPeriod"/>
            </a:pPr>
            <a:r>
              <a:rPr lang="el-GR" dirty="0" smtClean="0"/>
              <a:t>β</a:t>
            </a:r>
            <a:r>
              <a:rPr lang="el-GR" dirty="0" smtClean="0"/>
              <a:t>. Δικαιολογούνται, και σε ποιον βαθμό, τα επιχειρήματά τους; </a:t>
            </a:r>
            <a:endParaRPr lang="el-GR" dirty="0" smtClean="0"/>
          </a:p>
          <a:p>
            <a:pPr marL="571500" indent="-571500">
              <a:buFont typeface="+mj-lt"/>
              <a:buAutoNum type="romanUcPeriod"/>
            </a:pPr>
            <a:r>
              <a:rPr lang="el-GR" dirty="0" smtClean="0"/>
              <a:t>γ</a:t>
            </a:r>
            <a:r>
              <a:rPr lang="el-GR" dirty="0" smtClean="0"/>
              <a:t>. Πώς θα χαρακτηρίζατε τα επιχειρήματα του πρώην τυφλού στις απαντήσεις που δίνει;</a:t>
            </a:r>
            <a:endParaRPr lang="el-GR"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ΑΠΑΝΤΗΣΗ ΕΠΕΞΕΡΓΑΣΙΑΣ </a:t>
            </a:r>
            <a:endParaRPr lang="el-GR" dirty="0"/>
          </a:p>
        </p:txBody>
      </p:sp>
      <p:sp>
        <p:nvSpPr>
          <p:cNvPr id="3" name="Content Placeholder 2"/>
          <p:cNvSpPr>
            <a:spLocks noGrp="1"/>
          </p:cNvSpPr>
          <p:nvPr>
            <p:ph idx="1"/>
          </p:nvPr>
        </p:nvSpPr>
        <p:spPr/>
        <p:txBody>
          <a:bodyPr/>
          <a:lstStyle/>
          <a:p>
            <a:r>
              <a:rPr lang="el-GR" dirty="0" smtClean="0"/>
              <a:t>α. Οι Φαρισαίοι, παρά τα λεγόμενα του πρώην τυφλού, συνέχιζαν να πιστεύουν πως ο Ιησούς ήταν αμαρτωλός.</a:t>
            </a:r>
            <a:endParaRPr lang="el-GR" dirty="0"/>
          </a:p>
        </p:txBody>
      </p:sp>
      <p:pic>
        <p:nvPicPr>
          <p:cNvPr id="1026" name="Picture 2" descr="Αποτέλεσμα εικόνας για φαρισαιοι και τυφλος"/>
          <p:cNvPicPr>
            <a:picLocks noChangeAspect="1" noChangeArrowheads="1"/>
          </p:cNvPicPr>
          <p:nvPr/>
        </p:nvPicPr>
        <p:blipFill>
          <a:blip r:embed="rId2" cstate="print"/>
          <a:srcRect/>
          <a:stretch>
            <a:fillRect/>
          </a:stretch>
        </p:blipFill>
        <p:spPr bwMode="auto">
          <a:xfrm>
            <a:off x="5652120" y="2924944"/>
            <a:ext cx="2324093" cy="3253731"/>
          </a:xfrm>
          <a:prstGeom prst="rect">
            <a:avLst/>
          </a:prstGeom>
          <a:noFill/>
        </p:spPr>
      </p:pic>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ΑΠΑΝΤΗΣΗ ΕΠΕΞΕΡΓΑΣΙΑΣ (2) </a:t>
            </a:r>
            <a:endParaRPr lang="el-GR" dirty="0"/>
          </a:p>
        </p:txBody>
      </p:sp>
      <p:sp>
        <p:nvSpPr>
          <p:cNvPr id="3" name="Content Placeholder 2"/>
          <p:cNvSpPr>
            <a:spLocks noGrp="1"/>
          </p:cNvSpPr>
          <p:nvPr>
            <p:ph idx="1"/>
          </p:nvPr>
        </p:nvSpPr>
        <p:spPr/>
        <p:txBody>
          <a:bodyPr/>
          <a:lstStyle/>
          <a:p>
            <a:r>
              <a:rPr lang="el-GR" dirty="0" smtClean="0"/>
              <a:t>β. Η στάση των Φαρισαίων δεν μπορεί να δικαιολογηθεί. Η ζωή τους βασιζόταν σε ένα συγκεκριμένο τρόπο ζωής, ώσπου ένας άνθρωπος αναιρούσε όλα όσα αυτοί πίστευαν. Γι’ αυτό δεν μπορούσαν να δεχτούν πως ο Ιησούς ήταν ο Υιός του Θεού. Έτσι προσπαθούσαν να επιβάλλουν τις απόψεις τους και να τρομοκρατήσουν όσους είχαν αντίθετες απόψεις.</a:t>
            </a:r>
            <a:endParaRPr lang="el-GR" dirty="0"/>
          </a:p>
        </p:txBody>
      </p:sp>
    </p:spTree>
  </p:cSld>
  <p:clrMapOvr>
    <a:masterClrMapping/>
  </p:clrMapOvr>
  <p:transition>
    <p:spli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endParaRPr lang="el-GR" dirty="0"/>
          </a:p>
        </p:txBody>
      </p:sp>
      <p:sp>
        <p:nvSpPr>
          <p:cNvPr id="16388" name="AutoShape 4" descr="Αποτέλεσμα εικόνας για φαρισαιοι και τυφλο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6390" name="AutoShape 6" descr="Αποτέλεσμα εικόνας για φαρισαιοι και τυφλο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6392" name="AutoShape 8" descr="Αποτέλεσμα εικόνας για φαρισαιοι και τυφλο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6394" name="Picture 10" descr="Αποτέλεσμα εικόνας για φαρισαιοι και τυφλος"/>
          <p:cNvPicPr>
            <a:picLocks noChangeAspect="1" noChangeArrowheads="1"/>
          </p:cNvPicPr>
          <p:nvPr/>
        </p:nvPicPr>
        <p:blipFill>
          <a:blip r:embed="rId2" cstate="print"/>
          <a:srcRect/>
          <a:stretch>
            <a:fillRect/>
          </a:stretch>
        </p:blipFill>
        <p:spPr bwMode="auto">
          <a:xfrm>
            <a:off x="3995936" y="764704"/>
            <a:ext cx="4869391" cy="3240360"/>
          </a:xfrm>
          <a:prstGeom prst="rect">
            <a:avLst/>
          </a:prstGeom>
          <a:noFill/>
        </p:spPr>
      </p:pic>
      <p:pic>
        <p:nvPicPr>
          <p:cNvPr id="16386" name="Picture 2" descr="Αποτέλεσμα εικόνας για φαρισαιοι και τυφλος"/>
          <p:cNvPicPr>
            <a:picLocks noChangeAspect="1" noChangeArrowheads="1"/>
          </p:cNvPicPr>
          <p:nvPr/>
        </p:nvPicPr>
        <p:blipFill>
          <a:blip r:embed="rId3" cstate="print"/>
          <a:srcRect/>
          <a:stretch>
            <a:fillRect/>
          </a:stretch>
        </p:blipFill>
        <p:spPr bwMode="auto">
          <a:xfrm>
            <a:off x="683568" y="1484784"/>
            <a:ext cx="4032448" cy="4896544"/>
          </a:xfrm>
          <a:prstGeom prst="rect">
            <a:avLst/>
          </a:prstGeom>
          <a:noFill/>
        </p:spPr>
      </p:pic>
    </p:spTree>
  </p:cSld>
  <p:clrMapOvr>
    <a:masterClrMapping/>
  </p:clrMapOvr>
  <p:transition>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ΑΠΑΝΤΗΣΗ ΕΠΕΞΕΡΓΑΣΙΑΣ </a:t>
            </a:r>
            <a:r>
              <a:rPr lang="el-GR" dirty="0" smtClean="0"/>
              <a:t>(3) </a:t>
            </a:r>
            <a:endParaRPr lang="el-GR" dirty="0"/>
          </a:p>
        </p:txBody>
      </p:sp>
      <p:sp>
        <p:nvSpPr>
          <p:cNvPr id="3" name="Content Placeholder 2"/>
          <p:cNvSpPr>
            <a:spLocks noGrp="1"/>
          </p:cNvSpPr>
          <p:nvPr>
            <p:ph idx="1"/>
          </p:nvPr>
        </p:nvSpPr>
        <p:spPr/>
        <p:txBody>
          <a:bodyPr/>
          <a:lstStyle/>
          <a:p>
            <a:r>
              <a:rPr lang="el-GR" dirty="0" smtClean="0"/>
              <a:t>γ. Τα επιχειρήματα του πρώην τυφλού μπορούν να θεωρηθούν λογικά, αφού βασίζονται στις θεολογικές απόψεις τις εποχής. Επίσης το ύφος του λόγου του είναι τολμηρό και ορισμένες φορές ειρωνικό. Έτσι έχει περισσότερες πιθανότητες να πείσει τους Φαρισαίους. </a:t>
            </a:r>
            <a:endParaRPr lang="el-GR" dirty="0"/>
          </a:p>
        </p:txBody>
      </p:sp>
    </p:spTree>
  </p:cSld>
  <p:clrMapOvr>
    <a:masterClrMapping/>
  </p:clrMapOvr>
  <p:transition>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endParaRPr lang="el-GR" dirty="0"/>
          </a:p>
        </p:txBody>
      </p:sp>
      <p:pic>
        <p:nvPicPr>
          <p:cNvPr id="18434" name="Picture 2" descr="http://www.panagiapalatiani.gr/Cache/Photos/4314411403e42dda67776a5f46bf3398.png"/>
          <p:cNvPicPr>
            <a:picLocks noChangeAspect="1" noChangeArrowheads="1"/>
          </p:cNvPicPr>
          <p:nvPr/>
        </p:nvPicPr>
        <p:blipFill>
          <a:blip r:embed="rId2" cstate="print"/>
          <a:srcRect/>
          <a:stretch>
            <a:fillRect/>
          </a:stretch>
        </p:blipFill>
        <p:spPr bwMode="auto">
          <a:xfrm>
            <a:off x="2123728" y="476672"/>
            <a:ext cx="4533836" cy="6120680"/>
          </a:xfrm>
          <a:prstGeom prst="rect">
            <a:avLst/>
          </a:prstGeom>
          <a:noFill/>
        </p:spPr>
      </p:pic>
    </p:spTree>
  </p:cSld>
  <p:clrMapOvr>
    <a:masterClrMapping/>
  </p:clrMapOvr>
  <p:transition>
    <p:check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395536" y="260648"/>
            <a:ext cx="8229600" cy="1143000"/>
          </a:xfrm>
        </p:spPr>
        <p:txBody>
          <a:bodyPr>
            <a:noAutofit/>
          </a:bodyPr>
          <a:lstStyle/>
          <a:p>
            <a:pPr algn="r"/>
            <a:r>
              <a:rPr lang="el-GR" sz="7200" dirty="0" smtClean="0"/>
              <a:t>!ΤΕΛΟΣ!</a:t>
            </a:r>
            <a:endParaRPr lang="el-GR" sz="7200" dirty="0"/>
          </a:p>
        </p:txBody>
      </p:sp>
      <p:pic>
        <p:nvPicPr>
          <p:cNvPr id="7" name="Picture 6" descr="clap 2.jpg"/>
          <p:cNvPicPr>
            <a:picLocks noChangeAspect="1"/>
          </p:cNvPicPr>
          <p:nvPr/>
        </p:nvPicPr>
        <p:blipFill>
          <a:blip r:embed="rId2" cstate="print"/>
          <a:stretch>
            <a:fillRect/>
          </a:stretch>
        </p:blipFill>
        <p:spPr>
          <a:xfrm>
            <a:off x="755576" y="1268760"/>
            <a:ext cx="3444815" cy="3606924"/>
          </a:xfrm>
          <a:prstGeom prst="rect">
            <a:avLst/>
          </a:prstGeom>
        </p:spPr>
      </p:pic>
      <p:sp>
        <p:nvSpPr>
          <p:cNvPr id="10" name="TextBox 9"/>
          <p:cNvSpPr txBox="1"/>
          <p:nvPr/>
        </p:nvSpPr>
        <p:spPr>
          <a:xfrm>
            <a:off x="3923928" y="5085184"/>
            <a:ext cx="4824536" cy="1200329"/>
          </a:xfrm>
          <a:prstGeom prst="rect">
            <a:avLst/>
          </a:prstGeom>
          <a:noFill/>
          <a:ln>
            <a:noFill/>
          </a:ln>
        </p:spPr>
        <p:txBody>
          <a:bodyPr wrap="square" rtlCol="0">
            <a:spAutoFit/>
          </a:bodyPr>
          <a:lstStyle/>
          <a:p>
            <a:r>
              <a:rPr lang="el-GR" sz="3600" dirty="0" smtClean="0">
                <a:solidFill>
                  <a:schemeClr val="tx2">
                    <a:lumMod val="75000"/>
                  </a:schemeClr>
                </a:solidFill>
              </a:rPr>
              <a:t>ΕΥΧΑΡΙΣΤΩ ΓΙΑ ΤΗΝ ΠΡΟΣΟΧΗ ΣΑΣ</a:t>
            </a:r>
            <a:endParaRPr lang="el-GR" sz="3600" dirty="0">
              <a:solidFill>
                <a:schemeClr val="tx2">
                  <a:lumMod val="75000"/>
                </a:schemeClr>
              </a:solidFill>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iterate type="lt">
                                    <p:tmPct val="5000"/>
                                  </p:iterate>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 calcmode="lin" valueType="num">
                                      <p:cBhvr>
                                        <p:cTn id="17" dur="1000" fill="hold"/>
                                        <p:tgtEl>
                                          <p:spTgt spid="7"/>
                                        </p:tgtEl>
                                        <p:attrNameLst>
                                          <p:attrName>style.rotation</p:attrName>
                                        </p:attrNameLst>
                                      </p:cBhvr>
                                      <p:tavLst>
                                        <p:tav tm="0">
                                          <p:val>
                                            <p:fltVal val="90"/>
                                          </p:val>
                                        </p:tav>
                                        <p:tav tm="100000">
                                          <p:val>
                                            <p:fltVal val="0"/>
                                          </p:val>
                                        </p:tav>
                                      </p:tavLst>
                                    </p:anim>
                                    <p:animEffect transition="in" filter="fade">
                                      <p:cBhvr>
                                        <p:cTn id="18" dur="1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iterate type="lt">
                                    <p:tmPct val="5000"/>
                                  </p:iterate>
                                  <p:childTnLst>
                                    <p:set>
                                      <p:cBhvr>
                                        <p:cTn id="22" dur="1" fill="hold">
                                          <p:stCondLst>
                                            <p:cond delay="0"/>
                                          </p:stCondLst>
                                        </p:cTn>
                                        <p:tgtEl>
                                          <p:spTgt spid="10"/>
                                        </p:tgtEl>
                                        <p:attrNameLst>
                                          <p:attrName>style.visibility</p:attrName>
                                        </p:attrNameLst>
                                      </p:cBhvr>
                                      <p:to>
                                        <p:strVal val="visible"/>
                                      </p:to>
                                    </p:set>
                                    <p:anim calcmode="lin" valueType="num">
                                      <p:cBhvr>
                                        <p:cTn id="23" dur="1000" fill="hold"/>
                                        <p:tgtEl>
                                          <p:spTgt spid="10"/>
                                        </p:tgtEl>
                                        <p:attrNameLst>
                                          <p:attrName>ppt_w</p:attrName>
                                        </p:attrNameLst>
                                      </p:cBhvr>
                                      <p:tavLst>
                                        <p:tav tm="0">
                                          <p:val>
                                            <p:fltVal val="0"/>
                                          </p:val>
                                        </p:tav>
                                        <p:tav tm="100000">
                                          <p:val>
                                            <p:strVal val="#ppt_w"/>
                                          </p:val>
                                        </p:tav>
                                      </p:tavLst>
                                    </p:anim>
                                    <p:anim calcmode="lin" valueType="num">
                                      <p:cBhvr>
                                        <p:cTn id="24" dur="1000" fill="hold"/>
                                        <p:tgtEl>
                                          <p:spTgt spid="10"/>
                                        </p:tgtEl>
                                        <p:attrNameLst>
                                          <p:attrName>ppt_h</p:attrName>
                                        </p:attrNameLst>
                                      </p:cBhvr>
                                      <p:tavLst>
                                        <p:tav tm="0">
                                          <p:val>
                                            <p:fltVal val="0"/>
                                          </p:val>
                                        </p:tav>
                                        <p:tav tm="100000">
                                          <p:val>
                                            <p:strVal val="#ppt_h"/>
                                          </p:val>
                                        </p:tav>
                                      </p:tavLst>
                                    </p:anim>
                                    <p:anim calcmode="lin" valueType="num">
                                      <p:cBhvr>
                                        <p:cTn id="25" dur="1000" fill="hold"/>
                                        <p:tgtEl>
                                          <p:spTgt spid="10"/>
                                        </p:tgtEl>
                                        <p:attrNameLst>
                                          <p:attrName>style.rotation</p:attrName>
                                        </p:attrNameLst>
                                      </p:cBhvr>
                                      <p:tavLst>
                                        <p:tav tm="0">
                                          <p:val>
                                            <p:fltVal val="90"/>
                                          </p:val>
                                        </p:tav>
                                        <p:tav tm="100000">
                                          <p:val>
                                            <p:fltVal val="0"/>
                                          </p:val>
                                        </p:tav>
                                      </p:tavLst>
                                    </p:anim>
                                    <p:animEffect transition="in" filter="fade">
                                      <p:cBhvr>
                                        <p:cTn id="26"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35</TotalTime>
  <Words>199</Words>
  <Application>Microsoft Office PowerPoint</Application>
  <PresentationFormat>On-screen Show (4:3)</PresentationFormat>
  <Paragraphs>19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Foundry</vt:lpstr>
      <vt:lpstr>ΚΕΦΑΛΑΙΟ 22: ΕΠΕΞΕΡΓΑΣΙΑ 4</vt:lpstr>
      <vt:lpstr>ΕΠΕΞΕΡΓΑΣΙΑ 4</vt:lpstr>
      <vt:lpstr>ΑΠΑΝΤΗΣΗ ΕΠΕΞΕΡΓΑΣΙΑΣ </vt:lpstr>
      <vt:lpstr>ΑΠΑΝΤΗΣΗ ΕΠΕΞΕΡΓΑΣΙΑΣ (2) </vt:lpstr>
      <vt:lpstr>Slide 5</vt:lpstr>
      <vt:lpstr>ΑΠΑΝΤΗΣΗ ΕΠΕΞΕΡΓΑΣΙΑΣ (3) </vt:lpstr>
      <vt:lpstr>Slide 7</vt:lpstr>
      <vt:lpstr>!ΤΕΛΟΣ!</vt:lpstr>
    </vt:vector>
  </TitlesOfParts>
  <Company>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ΚΕΦΑΛΑΙΟ 22: ΕΠΕΞΕΡΓΑΣΙΑ 4</dc:title>
  <dc:creator>Grammateia</dc:creator>
  <cp:lastModifiedBy>Grammateia</cp:lastModifiedBy>
  <cp:revision>9</cp:revision>
  <dcterms:created xsi:type="dcterms:W3CDTF">2016-02-11T06:25:57Z</dcterms:created>
  <dcterms:modified xsi:type="dcterms:W3CDTF">2016-02-11T07:01:26Z</dcterms:modified>
</cp:coreProperties>
</file>