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932" autoAdjust="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C9BBAC74-1E01-4A48-8DB8-62A1003C2847}" type="datetimeFigureOut">
              <a:rPr lang="en-US" smtClean="0"/>
              <a:t>10/3/2015</a:t>
            </a:fld>
            <a:endParaRPr lang="en-US"/>
          </a:p>
        </p:txBody>
      </p:sp>
      <p:sp>
        <p:nvSpPr>
          <p:cNvPr id="16" name="Slide Number Placeholder 15"/>
          <p:cNvSpPr>
            <a:spLocks noGrp="1"/>
          </p:cNvSpPr>
          <p:nvPr>
            <p:ph type="sldNum" sz="quarter" idx="11"/>
          </p:nvPr>
        </p:nvSpPr>
        <p:spPr/>
        <p:txBody>
          <a:bodyPr/>
          <a:lstStyle/>
          <a:p>
            <a:fld id="{FCE57775-8CA7-4013-9383-77A2CAB1FA8B}"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transition spd="slow">
    <p:pull/>
    <p:sndAc>
      <p:stSnd>
        <p:snd r:embed="rId1" name="type.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BBAC74-1E01-4A48-8DB8-62A1003C2847}" type="datetimeFigureOut">
              <a:rPr lang="en-US" smtClean="0"/>
              <a:t>10/3/2015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E57775-8CA7-4013-9383-77A2CAB1FA8B}" type="slidenum">
              <a:rPr lang="en-US" smtClean="0"/>
              <a:t>‹#›</a:t>
            </a:fld>
            <a:endParaRPr lang="en-US"/>
          </a:p>
        </p:txBody>
      </p:sp>
    </p:spTree>
  </p:cSld>
  <p:clrMapOvr>
    <a:masterClrMapping/>
  </p:clrMapOvr>
  <p:transition spd="slow">
    <p:pull/>
    <p:sndAc>
      <p:stSnd>
        <p:snd r:embed="rId1" name="type.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BBAC74-1E01-4A48-8DB8-62A1003C2847}" type="datetimeFigureOut">
              <a:rPr lang="en-US" smtClean="0"/>
              <a:t>10/3/2015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E57775-8CA7-4013-9383-77A2CAB1FA8B}" type="slidenum">
              <a:rPr lang="en-US" smtClean="0"/>
              <a:t>‹#›</a:t>
            </a:fld>
            <a:endParaRPr lang="en-US"/>
          </a:p>
        </p:txBody>
      </p:sp>
    </p:spTree>
  </p:cSld>
  <p:clrMapOvr>
    <a:masterClrMapping/>
  </p:clrMapOvr>
  <p:transition spd="slow">
    <p:pull/>
    <p:sndAc>
      <p:stSnd>
        <p:snd r:embed="rId1" name="type.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C9BBAC74-1E01-4A48-8DB8-62A1003C2847}" type="datetimeFigureOut">
              <a:rPr lang="en-US" smtClean="0"/>
              <a:t>10/3/2015</a:t>
            </a:fld>
            <a:endParaRPr lang="en-US"/>
          </a:p>
        </p:txBody>
      </p:sp>
      <p:sp>
        <p:nvSpPr>
          <p:cNvPr id="15" name="Slide Number Placeholder 14"/>
          <p:cNvSpPr>
            <a:spLocks noGrp="1"/>
          </p:cNvSpPr>
          <p:nvPr>
            <p:ph type="sldNum" sz="quarter" idx="15"/>
          </p:nvPr>
        </p:nvSpPr>
        <p:spPr/>
        <p:txBody>
          <a:bodyPr/>
          <a:lstStyle>
            <a:lvl1pPr algn="ctr">
              <a:defRPr/>
            </a:lvl1pPr>
          </a:lstStyle>
          <a:p>
            <a:fld id="{FCE57775-8CA7-4013-9383-77A2CAB1FA8B}"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transition spd="slow">
    <p:pull/>
    <p:sndAc>
      <p:stSnd>
        <p:snd r:embed="rId1" name="type.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9BBAC74-1E01-4A48-8DB8-62A1003C2847}" type="datetimeFigureOut">
              <a:rPr lang="en-US" smtClean="0"/>
              <a:t>10/3/2015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E57775-8CA7-4013-9383-77A2CAB1FA8B}"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ll/>
    <p:sndAc>
      <p:stSnd>
        <p:snd r:embed="rId1" name="type.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9BBAC74-1E01-4A48-8DB8-62A1003C2847}" type="datetimeFigureOut">
              <a:rPr lang="en-US" smtClean="0"/>
              <a:t>10/3/2015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E57775-8CA7-4013-9383-77A2CAB1FA8B}"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pull/>
    <p:sndAc>
      <p:stSnd>
        <p:snd r:embed="rId1" name="type.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FCE57775-8CA7-4013-9383-77A2CAB1FA8B}"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C9BBAC74-1E01-4A48-8DB8-62A1003C2847}" type="datetimeFigureOut">
              <a:rPr lang="en-US" smtClean="0"/>
              <a:t>10/3/2015</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ll/>
    <p:sndAc>
      <p:stSnd>
        <p:snd r:embed="rId1" name="type.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9BBAC74-1E01-4A48-8DB8-62A1003C2847}" type="datetimeFigureOut">
              <a:rPr lang="en-US" smtClean="0"/>
              <a:t>10/3/2015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E57775-8CA7-4013-9383-77A2CAB1FA8B}"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transition spd="slow">
    <p:pull/>
    <p:sndAc>
      <p:stSnd>
        <p:snd r:embed="rId1" name="type.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BBAC74-1E01-4A48-8DB8-62A1003C2847}" type="datetimeFigureOut">
              <a:rPr lang="en-US" smtClean="0"/>
              <a:t>10/3/2015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E57775-8CA7-4013-9383-77A2CAB1FA8B}" type="slidenum">
              <a:rPr lang="en-US" smtClean="0"/>
              <a:t>‹#›</a:t>
            </a:fld>
            <a:endParaRPr lang="en-US"/>
          </a:p>
        </p:txBody>
      </p:sp>
    </p:spTree>
  </p:cSld>
  <p:clrMapOvr>
    <a:masterClrMapping/>
  </p:clrMapOvr>
  <p:transition spd="slow">
    <p:pull/>
    <p:sndAc>
      <p:stSnd>
        <p:snd r:embed="rId1" name="type.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C9BBAC74-1E01-4A48-8DB8-62A1003C2847}" type="datetimeFigureOut">
              <a:rPr lang="en-US" smtClean="0"/>
              <a:t>10/3/2015</a:t>
            </a:fld>
            <a:endParaRPr lang="en-US"/>
          </a:p>
        </p:txBody>
      </p:sp>
      <p:sp>
        <p:nvSpPr>
          <p:cNvPr id="9" name="Slide Number Placeholder 8"/>
          <p:cNvSpPr>
            <a:spLocks noGrp="1"/>
          </p:cNvSpPr>
          <p:nvPr>
            <p:ph type="sldNum" sz="quarter" idx="15"/>
          </p:nvPr>
        </p:nvSpPr>
        <p:spPr/>
        <p:txBody>
          <a:bodyPr/>
          <a:lstStyle/>
          <a:p>
            <a:fld id="{FCE57775-8CA7-4013-9383-77A2CAB1FA8B}"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transition spd="slow">
    <p:pull/>
    <p:sndAc>
      <p:stSnd>
        <p:snd r:embed="rId1" name="type.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C9BBAC74-1E01-4A48-8DB8-62A1003C2847}" type="datetimeFigureOut">
              <a:rPr lang="en-US" smtClean="0"/>
              <a:t>10/3/2015</a:t>
            </a:fld>
            <a:endParaRPr lang="en-US"/>
          </a:p>
        </p:txBody>
      </p:sp>
      <p:sp>
        <p:nvSpPr>
          <p:cNvPr id="9" name="Slide Number Placeholder 8"/>
          <p:cNvSpPr>
            <a:spLocks noGrp="1"/>
          </p:cNvSpPr>
          <p:nvPr>
            <p:ph type="sldNum" sz="quarter" idx="11"/>
          </p:nvPr>
        </p:nvSpPr>
        <p:spPr/>
        <p:txBody>
          <a:bodyPr/>
          <a:lstStyle/>
          <a:p>
            <a:fld id="{FCE57775-8CA7-4013-9383-77A2CAB1FA8B}"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transition spd="slow">
    <p:pull/>
    <p:sndAc>
      <p:stSnd>
        <p:snd r:embed="rId1" name="type.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C9BBAC74-1E01-4A48-8DB8-62A1003C2847}" type="datetimeFigureOut">
              <a:rPr lang="en-US" smtClean="0"/>
              <a:t>10/3/2015</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FCE57775-8CA7-4013-9383-77A2CAB1FA8B}"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ll/>
    <p:sndAc>
      <p:stSnd>
        <p:snd r:embed="rId13" name="type.wav"/>
      </p:stSnd>
    </p:sndAc>
  </p:transition>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l-GR" sz="1800" dirty="0" smtClean="0"/>
              <a:t>ΠΡΟΤΥΠΟ ΓΥΜΝΑΣΙΟ ΕΥΑΓΓΕΛΙΚΗΣ ΣΧΟΛΗΣ ΣΜΥΡΝΗΣ</a:t>
            </a:r>
          </a:p>
          <a:p>
            <a:r>
              <a:rPr lang="el-GR" sz="1800" dirty="0" smtClean="0"/>
              <a:t>Τμήμα: Β’2</a:t>
            </a:r>
          </a:p>
          <a:p>
            <a:r>
              <a:rPr lang="el-GR" sz="1800" dirty="0" smtClean="0"/>
              <a:t>Σχολικό Έτος: 2015-16</a:t>
            </a:r>
            <a:endParaRPr lang="en-US" sz="1800" dirty="0" smtClean="0"/>
          </a:p>
          <a:p>
            <a:r>
              <a:rPr lang="el-GR" sz="1800" dirty="0" smtClean="0"/>
              <a:t>Θρησκευτικά (Κος Καπετανάκης</a:t>
            </a:r>
            <a:r>
              <a:rPr lang="en-US" sz="1800" dirty="0" smtClean="0"/>
              <a:t>)</a:t>
            </a:r>
            <a:endParaRPr lang="el-GR" sz="1800" dirty="0" smtClean="0"/>
          </a:p>
          <a:p>
            <a:r>
              <a:rPr lang="el-GR" sz="1800" dirty="0" smtClean="0"/>
              <a:t>Επιμέλεια: Νικόλας Κουκουδάκης</a:t>
            </a:r>
            <a:endParaRPr lang="en-US" sz="1800" dirty="0" smtClean="0"/>
          </a:p>
        </p:txBody>
      </p:sp>
      <p:sp>
        <p:nvSpPr>
          <p:cNvPr id="2" name="Title 1"/>
          <p:cNvSpPr>
            <a:spLocks noGrp="1"/>
          </p:cNvSpPr>
          <p:nvPr>
            <p:ph type="ctrTitle"/>
          </p:nvPr>
        </p:nvSpPr>
        <p:spPr/>
        <p:txBody>
          <a:bodyPr/>
          <a:lstStyle/>
          <a:p>
            <a:r>
              <a:rPr lang="el-GR" dirty="0" smtClean="0"/>
              <a:t>Ο Ναός της Ιερουσαλήμ</a:t>
            </a:r>
            <a:endParaRPr lang="en-US" dirty="0"/>
          </a:p>
        </p:txBody>
      </p:sp>
    </p:spTree>
  </p:cSld>
  <p:clrMapOvr>
    <a:masterClrMapping/>
  </p:clrMapOvr>
  <p:transition spd="slow">
    <p:newsflash/>
    <p:sndAc>
      <p:stSnd>
        <p:snd r:embed="rId2" name="applause.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342900">
              <a:buNone/>
            </a:pPr>
            <a:r>
              <a:rPr lang="el-GR" dirty="0" smtClean="0"/>
              <a:t>Βιβλίο μαθητή, σελ. 18 </a:t>
            </a:r>
            <a:r>
              <a:rPr lang="el-GR" dirty="0" err="1" smtClean="0"/>
              <a:t>άσκ</a:t>
            </a:r>
            <a:r>
              <a:rPr lang="el-GR" dirty="0" smtClean="0"/>
              <a:t>. 1</a:t>
            </a:r>
          </a:p>
          <a:p>
            <a:pPr marL="0" indent="342900">
              <a:buNone/>
            </a:pPr>
            <a:endParaRPr lang="el-GR" dirty="0" smtClean="0"/>
          </a:p>
          <a:p>
            <a:pPr marL="0" indent="342900">
              <a:buNone/>
            </a:pPr>
            <a:r>
              <a:rPr lang="el-GR" dirty="0" smtClean="0"/>
              <a:t>Από το μάθημα πληροφορηθήκαμε τι έκαναν και πώς συμπεριφέρονταν οι Ισραηλίτες μέσα στον Ναό (</a:t>
            </a:r>
            <a:r>
              <a:rPr lang="el-GR" dirty="0" err="1" smtClean="0"/>
              <a:t>Ερώτ</a:t>
            </a:r>
            <a:r>
              <a:rPr lang="el-GR" dirty="0" smtClean="0"/>
              <a:t>. 1).Πώς σας φαίνονται όλα αυτά; Πώς θα τα χαρακτηρίζατε;</a:t>
            </a:r>
            <a:endParaRPr lang="en-US" dirty="0"/>
          </a:p>
        </p:txBody>
      </p:sp>
      <p:sp>
        <p:nvSpPr>
          <p:cNvPr id="2" name="Title 1"/>
          <p:cNvSpPr>
            <a:spLocks noGrp="1"/>
          </p:cNvSpPr>
          <p:nvPr>
            <p:ph type="title"/>
          </p:nvPr>
        </p:nvSpPr>
        <p:spPr/>
        <p:txBody>
          <a:bodyPr/>
          <a:lstStyle/>
          <a:p>
            <a:r>
              <a:rPr lang="el-GR" dirty="0" smtClean="0"/>
              <a:t>1</a:t>
            </a:r>
            <a:r>
              <a:rPr lang="el-GR" baseline="30000" dirty="0" smtClean="0"/>
              <a:t>η</a:t>
            </a:r>
            <a:r>
              <a:rPr lang="el-GR" dirty="0" smtClean="0"/>
              <a:t> Ερώτηση</a:t>
            </a:r>
            <a:endParaRPr lang="en-US" dirty="0"/>
          </a:p>
        </p:txBody>
      </p:sp>
    </p:spTree>
  </p:cSld>
  <p:clrMapOvr>
    <a:masterClrMapping/>
  </p:clrMapOvr>
  <p:transition spd="slow">
    <p:pull/>
    <p:sndAc>
      <p:stSnd>
        <p:snd r:embed="rId2" name="type.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vert="horz" anchor="t">
            <a:normAutofit/>
          </a:bodyPr>
          <a:lstStyle/>
          <a:p>
            <a:pPr marL="0" indent="274320">
              <a:buNone/>
            </a:pPr>
            <a:r>
              <a:rPr lang="el-GR" dirty="0" smtClean="0"/>
              <a:t>Πιστεύω πως η συμπεριφορά των Ισραηλιτών ήταν απόλυτα φυσιολογική. Ο χώρος του Ναού ήταν ιερός, αφού, σύμφωνα με τις αντιλήψεις τους, ήταν ο τόπος που είχε διαλέξει ο Θεός να κατοικεί. Η λατρεία ήταν πολύ καλά οργανωμένη έτσι, ώστε να δοξάζεται ο Δημιουργός Θεός συνεχώς. Οι πιστοί έδειχναν ιδιαίτερο ενδιαφέρον και συμμετείχαν ενεργά στη λατρεία του Θεού, δείχνοντας την αγάπη, την αφοσίωση και την ευγνωμοσύνη τους στο πρόσωπό Του για όσα τους προσέφερε καθημερινά. </a:t>
            </a:r>
            <a:endParaRPr lang="en-US" dirty="0"/>
          </a:p>
        </p:txBody>
      </p:sp>
      <p:sp>
        <p:nvSpPr>
          <p:cNvPr id="2" name="Title 1"/>
          <p:cNvSpPr>
            <a:spLocks noGrp="1"/>
          </p:cNvSpPr>
          <p:nvPr>
            <p:ph type="title"/>
          </p:nvPr>
        </p:nvSpPr>
        <p:spPr/>
        <p:txBody>
          <a:bodyPr/>
          <a:lstStyle/>
          <a:p>
            <a:r>
              <a:rPr lang="el-GR" dirty="0" smtClean="0"/>
              <a:t>Απάντηση 1</a:t>
            </a:r>
            <a:r>
              <a:rPr lang="el-GR" baseline="30000" dirty="0" smtClean="0"/>
              <a:t>ης</a:t>
            </a:r>
            <a:r>
              <a:rPr lang="el-GR" dirty="0" smtClean="0"/>
              <a:t> ερώτησης</a:t>
            </a:r>
            <a:endParaRPr lang="en-US" dirty="0"/>
          </a:p>
        </p:txBody>
      </p:sp>
    </p:spTree>
  </p:cSld>
  <p:clrMapOvr>
    <a:masterClrMapping/>
  </p:clrMapOvr>
  <p:transition spd="slow">
    <p:pull/>
    <p:sndAc>
      <p:stSnd>
        <p:snd r:embed="rId2" name="type.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342900">
              <a:buNone/>
            </a:pPr>
            <a:r>
              <a:rPr lang="el-GR" dirty="0" smtClean="0"/>
              <a:t>Βιβλίο μαθητή, σελ. 18 </a:t>
            </a:r>
            <a:r>
              <a:rPr lang="el-GR" dirty="0" err="1" smtClean="0"/>
              <a:t>άσκ</a:t>
            </a:r>
            <a:r>
              <a:rPr lang="el-GR" dirty="0" smtClean="0"/>
              <a:t>. 2</a:t>
            </a:r>
          </a:p>
          <a:p>
            <a:pPr marL="0" indent="342900">
              <a:buNone/>
            </a:pPr>
            <a:endParaRPr lang="el-GR" dirty="0" smtClean="0"/>
          </a:p>
          <a:p>
            <a:pPr marL="0" indent="342900">
              <a:buNone/>
            </a:pPr>
            <a:r>
              <a:rPr lang="el-GR" dirty="0" smtClean="0"/>
              <a:t>Τη μεγάλη επιθυμία κάθε Ισραηλίτη, να βρεθεί έστω και μια φορά στη ζωή του ως προσκυνητής στον Ναό της Ιερουσαλήμ, πώς την κρίνετε και πώς την δικαιολογείτε; </a:t>
            </a:r>
            <a:endParaRPr lang="en-US" dirty="0"/>
          </a:p>
        </p:txBody>
      </p:sp>
      <p:sp>
        <p:nvSpPr>
          <p:cNvPr id="2" name="Title 1"/>
          <p:cNvSpPr>
            <a:spLocks noGrp="1"/>
          </p:cNvSpPr>
          <p:nvPr>
            <p:ph type="title"/>
          </p:nvPr>
        </p:nvSpPr>
        <p:spPr/>
        <p:txBody>
          <a:bodyPr/>
          <a:lstStyle/>
          <a:p>
            <a:r>
              <a:rPr lang="el-GR" dirty="0" smtClean="0"/>
              <a:t>2</a:t>
            </a:r>
            <a:r>
              <a:rPr lang="el-GR" baseline="30000" dirty="0" smtClean="0"/>
              <a:t>η</a:t>
            </a:r>
            <a:r>
              <a:rPr lang="el-GR" dirty="0" smtClean="0"/>
              <a:t> Ερώτηση</a:t>
            </a:r>
            <a:endParaRPr lang="en-US" dirty="0"/>
          </a:p>
        </p:txBody>
      </p:sp>
    </p:spTree>
  </p:cSld>
  <p:clrMapOvr>
    <a:masterClrMapping/>
  </p:clrMapOvr>
  <p:transition spd="slow">
    <p:pull/>
    <p:sndAc>
      <p:stSnd>
        <p:snd r:embed="rId2" name="type.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342900">
              <a:buNone/>
            </a:pPr>
            <a:r>
              <a:rPr lang="el-GR" dirty="0" smtClean="0"/>
              <a:t>Κατά τη γνώμη μου η επιθυμία αυτή ήταν απόλυτα φυσιολογική, καθώς ο Ναός ήταν η επίγεια κατοικία του Θεού ή ένα κομμάτι του ουρανού που ακουμπούσε η γη. Στον χώρο αυτόν ένιωθαν έντονα την παρουσία του Θεού, ενδυναμώνονταν πνευματικά και έβρισκαν παρηγοριά από τα προβλήματα και τα βάσανά τους. Γι’ αυτό άλλωστε επιδίωκαν να μεταβούν στον χώρο αυτόν, έστω μια φορά στη ζωή τους, για να συμμετάσχουν στις λατρευτικές εκδηλώσεις που γίνονταν εκεί.</a:t>
            </a:r>
            <a:endParaRPr lang="en-US" dirty="0"/>
          </a:p>
        </p:txBody>
      </p:sp>
      <p:sp>
        <p:nvSpPr>
          <p:cNvPr id="2" name="Title 1"/>
          <p:cNvSpPr>
            <a:spLocks noGrp="1"/>
          </p:cNvSpPr>
          <p:nvPr>
            <p:ph type="title"/>
          </p:nvPr>
        </p:nvSpPr>
        <p:spPr/>
        <p:txBody>
          <a:bodyPr/>
          <a:lstStyle/>
          <a:p>
            <a:r>
              <a:rPr lang="el-GR" dirty="0" smtClean="0"/>
              <a:t>Απάντηση 2</a:t>
            </a:r>
            <a:r>
              <a:rPr lang="el-GR" baseline="30000" dirty="0" smtClean="0"/>
              <a:t>ης</a:t>
            </a:r>
            <a:r>
              <a:rPr lang="el-GR" dirty="0" smtClean="0"/>
              <a:t> Ερώτησης</a:t>
            </a:r>
            <a:endParaRPr lang="en-US" dirty="0"/>
          </a:p>
        </p:txBody>
      </p:sp>
    </p:spTree>
  </p:cSld>
  <p:clrMapOvr>
    <a:masterClrMapping/>
  </p:clrMapOvr>
  <p:transition spd="slow">
    <p:pull/>
    <p:sndAc>
      <p:stSnd>
        <p:snd r:embed="rId2" name="type.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l-GR" sz="2400" dirty="0" smtClean="0"/>
              <a:t>Ευχαριστώ για την προσοχή σας.</a:t>
            </a:r>
            <a:endParaRPr lang="en-US" sz="2400" dirty="0"/>
          </a:p>
        </p:txBody>
      </p:sp>
      <p:sp>
        <p:nvSpPr>
          <p:cNvPr id="4" name="Title 3"/>
          <p:cNvSpPr>
            <a:spLocks noGrp="1"/>
          </p:cNvSpPr>
          <p:nvPr>
            <p:ph type="ctrTitle"/>
          </p:nvPr>
        </p:nvSpPr>
        <p:spPr/>
        <p:txBody>
          <a:bodyPr/>
          <a:lstStyle/>
          <a:p>
            <a:r>
              <a:rPr lang="el-GR" dirty="0" smtClean="0"/>
              <a:t>ΤΕΛΟΣ</a:t>
            </a:r>
            <a:endParaRPr lang="en-US" dirty="0"/>
          </a:p>
        </p:txBody>
      </p:sp>
    </p:spTree>
  </p:cSld>
  <p:clrMapOvr>
    <a:masterClrMapping/>
  </p:clrMapOvr>
  <p:transition spd="slow">
    <p:wedge/>
    <p:sndAc>
      <p:stSnd>
        <p:snd r:embed="rId2" name="applause.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80</TotalTime>
  <Words>285</Words>
  <Application>Microsoft Office PowerPoint</Application>
  <PresentationFormat>On-screen Show (4:3)</PresentationFormat>
  <Paragraphs>20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Paper</vt:lpstr>
      <vt:lpstr>Ο Ναός της Ιερουσαλήμ</vt:lpstr>
      <vt:lpstr>1η Ερώτηση</vt:lpstr>
      <vt:lpstr>Απάντηση 1ης ερώτησης</vt:lpstr>
      <vt:lpstr>2η Ερώτηση</vt:lpstr>
      <vt:lpstr>Απάντηση 2ης Ερώτησης</vt:lpstr>
      <vt:lpstr>ΤΕΛΟΣ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Ναός της Ιερουσαλήμ</dc:title>
  <dc:creator>Nicolas</dc:creator>
  <cp:lastModifiedBy>Nicolas</cp:lastModifiedBy>
  <cp:revision>10</cp:revision>
  <dcterms:created xsi:type="dcterms:W3CDTF">2015-10-03T15:20:34Z</dcterms:created>
  <dcterms:modified xsi:type="dcterms:W3CDTF">2015-10-03T16:41:09Z</dcterms:modified>
</cp:coreProperties>
</file>