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8" r:id="rId6"/>
    <p:sldId id="266" r:id="rId7"/>
    <p:sldId id="262" r:id="rId8"/>
    <p:sldId id="263" r:id="rId9"/>
    <p:sldId id="288" r:id="rId10"/>
    <p:sldId id="265" r:id="rId11"/>
    <p:sldId id="283" r:id="rId12"/>
    <p:sldId id="284" r:id="rId13"/>
    <p:sldId id="285" r:id="rId14"/>
    <p:sldId id="286" r:id="rId15"/>
    <p:sldId id="287" r:id="rId16"/>
    <p:sldId id="282" r:id="rId17"/>
    <p:sldId id="28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00"/>
    <a:srgbClr val="FFFF99"/>
    <a:srgbClr val="CCFFFF"/>
    <a:srgbClr val="FF99FF"/>
    <a:srgbClr val="99CCFF"/>
    <a:srgbClr val="99FF99"/>
    <a:srgbClr val="FFCCCC"/>
    <a:srgbClr val="FFCC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BBF07-5B2C-4968-9D3B-0CE6EBAE108B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031B-42D5-480B-8CCD-17BCED6AA0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031B-42D5-480B-8CCD-17BCED6AA02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0E0A-B305-4B47-9237-7F44F8F4CC2C}" type="datetimeFigureOut">
              <a:rPr lang="el-GR" smtClean="0"/>
              <a:pPr/>
              <a:t>2/6/2018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562A-BBC5-4144-9EDF-FD7C414A2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935;&#961;&#953;&#963;&#964;&#943;&#957;&#945;%20PC\&#917;&#960;&#953;&#966;&#940;&#957;&#949;&#953;&#945;%20&#949;&#961;&#947;&#945;&#963;&#943;&#945;&#962;\&#919;%20&#959;&#953;&#954;&#959;&#947;&#941;&#957;&#949;&#953;&#945;%20&#932;&#963;&#953;&#947;&#954;&#959;&#973;&#957;&#951;&#948;&#969;&#957;_&#960;&#945;&#961;&#959;&#965;&#963;&#943;&#945;&#963;&#951;\&#948;&#951;&#956;&#953;&#959;&#965;&#961;&#947;&#943;&#945;%20&#963;&#954;&#951;&#957;&#953;&#954;&#974;&#957;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&#935;&#961;&#953;&#963;&#964;&#943;&#957;&#945;%20PC\&#917;&#960;&#953;&#966;&#940;&#957;&#949;&#953;&#945;%20&#949;&#961;&#947;&#945;&#963;&#943;&#945;&#962;\&#919;%20&#959;&#953;&#954;&#959;&#947;&#941;&#957;&#949;&#953;&#945;%20&#932;&#963;&#953;&#947;&#954;&#959;&#973;&#957;&#951;&#948;&#969;&#957;_&#960;&#945;&#961;&#959;&#965;&#963;&#943;&#945;&#963;&#951;\die%20Geizfamilie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5720" y="214290"/>
            <a:ext cx="85725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00FF"/>
                </a:solidFill>
              </a:rPr>
              <a:t>12</a:t>
            </a:r>
            <a:r>
              <a:rPr lang="el-GR" sz="3300" b="1" dirty="0" smtClean="0">
                <a:solidFill>
                  <a:srgbClr val="0000FF"/>
                </a:solidFill>
              </a:rPr>
              <a:t>ο Δημοτικό Σχολείο Βέροιας</a:t>
            </a:r>
          </a:p>
          <a:p>
            <a:r>
              <a:rPr lang="el-GR" sz="3300" b="1" dirty="0" smtClean="0">
                <a:solidFill>
                  <a:srgbClr val="0000FF"/>
                </a:solidFill>
              </a:rPr>
              <a:t>Σχολικό έτος 2017-18</a:t>
            </a:r>
          </a:p>
          <a:p>
            <a:r>
              <a:rPr lang="el-GR" sz="3300" b="1" dirty="0" smtClean="0">
                <a:solidFill>
                  <a:srgbClr val="0000FF"/>
                </a:solidFill>
              </a:rPr>
              <a:t>Μάθημα Γερμανικών</a:t>
            </a:r>
          </a:p>
          <a:p>
            <a:r>
              <a:rPr lang="el-GR" sz="3300" b="1" dirty="0" smtClean="0">
                <a:solidFill>
                  <a:srgbClr val="0000FF"/>
                </a:solidFill>
              </a:rPr>
              <a:t>Τάξη: ΣΤ’</a:t>
            </a:r>
          </a:p>
          <a:p>
            <a:pPr algn="r"/>
            <a:r>
              <a:rPr lang="el-GR" sz="3500" b="1" dirty="0" smtClean="0">
                <a:solidFill>
                  <a:srgbClr val="FF0000"/>
                </a:solidFill>
              </a:rPr>
              <a:t>Υλοποίηση </a:t>
            </a:r>
          </a:p>
          <a:p>
            <a:pPr algn="r"/>
            <a:r>
              <a:rPr lang="el-GR" sz="3500" b="1" dirty="0" smtClean="0">
                <a:solidFill>
                  <a:srgbClr val="FF0000"/>
                </a:solidFill>
              </a:rPr>
              <a:t>εκπαιδευτικού προγράμματος:</a:t>
            </a:r>
          </a:p>
          <a:p>
            <a:pPr algn="r"/>
            <a:r>
              <a:rPr lang="el-GR" sz="3500" b="1" dirty="0" smtClean="0">
                <a:solidFill>
                  <a:srgbClr val="FF0000"/>
                </a:solidFill>
              </a:rPr>
              <a:t>«</a:t>
            </a:r>
            <a:r>
              <a:rPr lang="el-GR" sz="3500" b="1" dirty="0" err="1" smtClean="0">
                <a:solidFill>
                  <a:srgbClr val="FF0000"/>
                </a:solidFill>
              </a:rPr>
              <a:t>Πολυμεσική</a:t>
            </a:r>
            <a:r>
              <a:rPr lang="el-GR" sz="3500" b="1" dirty="0" smtClean="0">
                <a:solidFill>
                  <a:srgbClr val="FF0000"/>
                </a:solidFill>
              </a:rPr>
              <a:t> ιστορία στη </a:t>
            </a:r>
          </a:p>
          <a:p>
            <a:pPr algn="r"/>
            <a:r>
              <a:rPr lang="el-GR" sz="3500" b="1" dirty="0" smtClean="0">
                <a:solidFill>
                  <a:srgbClr val="FF0000"/>
                </a:solidFill>
              </a:rPr>
              <a:t>γερμανική γλώσσα»</a:t>
            </a:r>
          </a:p>
          <a:p>
            <a:pPr algn="ctr"/>
            <a:endParaRPr lang="el-GR" sz="35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3300" b="1" dirty="0" smtClean="0"/>
              <a:t>Υπεύθυνοι εκπαιδευτικοί:</a:t>
            </a:r>
          </a:p>
          <a:p>
            <a:pPr algn="ctr"/>
            <a:r>
              <a:rPr lang="el-GR" sz="3300" b="1" dirty="0" err="1" smtClean="0"/>
              <a:t>Βουλιουβάση</a:t>
            </a:r>
            <a:r>
              <a:rPr lang="el-GR" sz="3300" b="1" dirty="0" smtClean="0"/>
              <a:t> Ελένη</a:t>
            </a:r>
          </a:p>
          <a:p>
            <a:pPr algn="ctr"/>
            <a:r>
              <a:rPr lang="el-GR" sz="3300" b="1" dirty="0" smtClean="0"/>
              <a:t>Δημητριάδου Χριστίνα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4429124" y="928670"/>
            <a:ext cx="450056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Σε ένα τρίτο στάδιο </a:t>
            </a:r>
          </a:p>
          <a:p>
            <a:pPr algn="r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πλάσαμε με τη </a:t>
            </a:r>
          </a:p>
          <a:p>
            <a:pPr algn="r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φαντασία μας και τους </a:t>
            </a:r>
          </a:p>
          <a:p>
            <a:pPr algn="r"/>
            <a:r>
              <a:rPr lang="el-GR" sz="3000" b="1" dirty="0" smtClean="0">
                <a:solidFill>
                  <a:schemeClr val="accent2">
                    <a:lumMod val="75000"/>
                  </a:schemeClr>
                </a:solidFill>
              </a:rPr>
              <a:t>χαρακτήρες της ιστορίας,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14282" y="285728"/>
            <a:ext cx="8643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4357686" y="2857496"/>
            <a:ext cx="4572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r"/>
            <a:r>
              <a:rPr lang="el-GR" sz="3000" b="1" dirty="0" smtClean="0">
                <a:solidFill>
                  <a:srgbClr val="FF33CC"/>
                </a:solidFill>
              </a:rPr>
              <a:t>όπως και τους χώρους </a:t>
            </a:r>
          </a:p>
          <a:p>
            <a:pPr lvl="0" algn="r"/>
            <a:r>
              <a:rPr lang="el-GR" sz="3000" b="1" dirty="0" smtClean="0">
                <a:solidFill>
                  <a:srgbClr val="FF33CC"/>
                </a:solidFill>
              </a:rPr>
              <a:t>στους οποίους </a:t>
            </a:r>
          </a:p>
          <a:p>
            <a:pPr lvl="0" algn="r"/>
            <a:r>
              <a:rPr lang="el-GR" sz="3000" b="1" dirty="0" smtClean="0">
                <a:solidFill>
                  <a:srgbClr val="FF33CC"/>
                </a:solidFill>
              </a:rPr>
              <a:t>διαδραματίζονται </a:t>
            </a:r>
          </a:p>
          <a:p>
            <a:pPr lvl="0" algn="r"/>
            <a:r>
              <a:rPr lang="el-GR" sz="3000" b="1" dirty="0" smtClean="0">
                <a:solidFill>
                  <a:srgbClr val="FF33CC"/>
                </a:solidFill>
              </a:rPr>
              <a:t>οι σκηνές.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357818" y="5572140"/>
            <a:ext cx="3286148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000" b="1" dirty="0" smtClean="0">
                <a:solidFill>
                  <a:srgbClr val="6600CC"/>
                </a:solidFill>
              </a:rPr>
              <a:t>Πώς εργαστήκαμε; Δείτε στο </a:t>
            </a:r>
            <a:r>
              <a:rPr lang="el-GR" sz="3000" b="1" dirty="0" smtClean="0">
                <a:solidFill>
                  <a:srgbClr val="669900"/>
                </a:solidFill>
                <a:hlinkClick r:id="rId3" action="ppaction://program"/>
              </a:rPr>
              <a:t>βίντεο</a:t>
            </a:r>
            <a:r>
              <a:rPr lang="el-GR" sz="3000" b="1" dirty="0" smtClean="0">
                <a:solidFill>
                  <a:srgbClr val="6600CC"/>
                </a:solidFill>
              </a:rPr>
              <a:t>!</a:t>
            </a:r>
            <a:endParaRPr lang="el-GR" sz="3000" b="1" dirty="0">
              <a:solidFill>
                <a:srgbClr val="6600CC"/>
              </a:solidFill>
            </a:endParaRPr>
          </a:p>
        </p:txBody>
      </p:sp>
      <p:pic>
        <p:nvPicPr>
          <p:cNvPr id="11" name="Picture 2" descr="C:\Documents and Settings\Χριστίνα PC\Τα έγγραφά μου\σχολικά projects_2017-18\Die Geizfamilie\DSCN9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7781">
            <a:off x="406645" y="87342"/>
            <a:ext cx="4384295" cy="627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11 - Ορθογώνιο"/>
          <p:cNvSpPr/>
          <p:nvPr/>
        </p:nvSpPr>
        <p:spPr>
          <a:xfrm>
            <a:off x="1428728" y="214290"/>
            <a:ext cx="7112332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Εικαστικές δημιουργίες: Ήρωες και Σκηνικά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DSCN9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3578368" cy="529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- Εικόνα" descr="DSCN9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2112" y="1513332"/>
            <a:ext cx="2779776" cy="3831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- TextBox"/>
          <p:cNvSpPr txBox="1"/>
          <p:nvPr/>
        </p:nvSpPr>
        <p:spPr>
          <a:xfrm>
            <a:off x="214282" y="285728"/>
            <a:ext cx="8643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 smtClean="0"/>
          </a:p>
          <a:p>
            <a:endParaRPr lang="el-GR" sz="3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143504" y="2071678"/>
            <a:ext cx="36433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000" b="1" dirty="0" smtClean="0">
                <a:solidFill>
                  <a:srgbClr val="FF5050"/>
                </a:solidFill>
              </a:rPr>
              <a:t>Στο τελευταίο</a:t>
            </a:r>
            <a:r>
              <a:rPr lang="en-US" sz="3000" b="1" dirty="0" smtClean="0">
                <a:solidFill>
                  <a:srgbClr val="FF5050"/>
                </a:solidFill>
              </a:rPr>
              <a:t> </a:t>
            </a:r>
          </a:p>
          <a:p>
            <a:pPr algn="r"/>
            <a:r>
              <a:rPr lang="el-GR" sz="3000" b="1" dirty="0" smtClean="0">
                <a:solidFill>
                  <a:srgbClr val="FF5050"/>
                </a:solidFill>
              </a:rPr>
              <a:t>στάδιο δημιουργήθηκε μια μικρή ταινία κινούμενων σχεδίων με την τεχνική </a:t>
            </a:r>
            <a:endParaRPr lang="en-US" sz="3000" b="1" dirty="0" smtClean="0">
              <a:solidFill>
                <a:srgbClr val="FF5050"/>
              </a:solidFill>
            </a:endParaRPr>
          </a:p>
          <a:p>
            <a:pPr algn="r"/>
            <a:r>
              <a:rPr lang="en-US" sz="3000" b="1" dirty="0" smtClean="0">
                <a:solidFill>
                  <a:srgbClr val="FF5050"/>
                </a:solidFill>
              </a:rPr>
              <a:t>stop motion</a:t>
            </a:r>
            <a:endParaRPr lang="el-GR" sz="3000" b="1" dirty="0">
              <a:solidFill>
                <a:srgbClr val="FF505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43108" y="214290"/>
            <a:ext cx="5069850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Δημιουργία ταινίας </a:t>
            </a:r>
            <a:r>
              <a:rPr lang="en-US" sz="3000" b="1" i="1" u="sng" dirty="0" smtClean="0">
                <a:solidFill>
                  <a:prstClr val="black"/>
                </a:solidFill>
              </a:rPr>
              <a:t>Animation</a:t>
            </a:r>
            <a:endParaRPr lang="el-GR" sz="3000" b="1" i="1" u="sng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5429256" y="928670"/>
            <a:ext cx="3287694" cy="181588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l-GR" sz="2800" b="1" i="1" dirty="0" smtClean="0">
                <a:solidFill>
                  <a:srgbClr val="CC00FF"/>
                </a:solidFill>
              </a:rPr>
              <a:t>Φ</a:t>
            </a:r>
            <a:r>
              <a:rPr lang="el-GR" sz="2800" b="1" i="1" dirty="0" smtClean="0">
                <a:solidFill>
                  <a:srgbClr val="CC00FF"/>
                </a:solidFill>
              </a:rPr>
              <a:t>ωτογραφίζεται </a:t>
            </a:r>
            <a:r>
              <a:rPr lang="el-GR" sz="2800" b="1" i="1" dirty="0" smtClean="0">
                <a:solidFill>
                  <a:srgbClr val="CC00FF"/>
                </a:solidFill>
              </a:rPr>
              <a:t>κάθε μικρή κίνηση του χαρακτήρα μέσα στο σκηνικό.</a:t>
            </a:r>
            <a:r>
              <a:rPr lang="el-GR" sz="2800" b="1" i="1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Picture 2" descr="C:\Documents and Settings\Χριστίνα PC\Τα έγγραφά μου\σχολικά projects_2017-18\Die Geizfamilie\DSCN9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27441"/>
            <a:ext cx="4786346" cy="5770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21405725" lon="20032377" rev="132913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- Ορθογώνιο"/>
          <p:cNvSpPr/>
          <p:nvPr/>
        </p:nvSpPr>
        <p:spPr>
          <a:xfrm>
            <a:off x="2500298" y="142852"/>
            <a:ext cx="506985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Δημιουργία ταινίας </a:t>
            </a:r>
            <a:r>
              <a:rPr lang="en-US" sz="3000" b="1" i="1" u="sng" dirty="0" smtClean="0">
                <a:solidFill>
                  <a:prstClr val="black"/>
                </a:solidFill>
              </a:rPr>
              <a:t>Animation</a:t>
            </a:r>
            <a:endParaRPr lang="el-GR" sz="3000" b="1" i="1" u="sng" dirty="0" smtClean="0">
              <a:solidFill>
                <a:prstClr val="black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29256" y="2928934"/>
            <a:ext cx="3287694" cy="35394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l-GR" sz="2800" b="1" i="1" dirty="0" smtClean="0">
                <a:solidFill>
                  <a:srgbClr val="CC00FF"/>
                </a:solidFill>
              </a:rPr>
              <a:t>Αν περάσουν μπροστά από τα μάτια μας όλες οι φωτογραφίες, δίνουν την ψευδαίσθηση ότι ο χαρακτήρας κινείται.</a:t>
            </a:r>
            <a:endParaRPr lang="el-GR" sz="2800" b="1" i="1" dirty="0" smtClean="0">
              <a:solidFill>
                <a:prstClr val="black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 rot="21251531">
            <a:off x="2260456" y="5106032"/>
            <a:ext cx="213462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srgbClr val="9900CC"/>
                </a:solidFill>
              </a:rPr>
              <a:t>Τεχνική: </a:t>
            </a:r>
          </a:p>
          <a:p>
            <a:pPr lvl="0" algn="ctr"/>
            <a:r>
              <a:rPr lang="en-US" sz="3000" b="1" i="1" u="sng" dirty="0" smtClean="0">
                <a:solidFill>
                  <a:srgbClr val="9900CC"/>
                </a:solidFill>
              </a:rPr>
              <a:t>Stop </a:t>
            </a:r>
            <a:r>
              <a:rPr lang="en-US" sz="3000" b="1" i="1" u="sng" dirty="0" smtClean="0">
                <a:solidFill>
                  <a:srgbClr val="9900CC"/>
                </a:solidFill>
              </a:rPr>
              <a:t>motion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Documents and Settings\Χριστίνα PC\Τα έγγραφά μου\σχολικά projects_2017-18\Die Geizfamilie\DSCN9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07445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1 - Ορθογώνιο"/>
          <p:cNvSpPr/>
          <p:nvPr/>
        </p:nvSpPr>
        <p:spPr>
          <a:xfrm>
            <a:off x="285720" y="1214422"/>
            <a:ext cx="4714908" cy="1477328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i="1" dirty="0" smtClean="0">
                <a:solidFill>
                  <a:srgbClr val="0000CC"/>
                </a:solidFill>
              </a:rPr>
              <a:t>Κάθε φωτογραφία δημιουργεί ένα καρέ ταινίας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00430" y="142852"/>
            <a:ext cx="5069850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Δημιουργία ταινίας </a:t>
            </a:r>
            <a:r>
              <a:rPr lang="en-US" sz="3000" b="1" i="1" u="sng" dirty="0" smtClean="0">
                <a:solidFill>
                  <a:prstClr val="black"/>
                </a:solidFill>
              </a:rPr>
              <a:t>Animation</a:t>
            </a:r>
            <a:endParaRPr lang="el-GR" sz="3000" b="1" i="1" u="sng" dirty="0" smtClean="0">
              <a:solidFill>
                <a:prstClr val="black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5720" y="2643182"/>
            <a:ext cx="4714908" cy="1015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i="1" dirty="0" smtClean="0">
                <a:solidFill>
                  <a:srgbClr val="CC00FF"/>
                </a:solidFill>
              </a:rPr>
              <a:t>Όλα τα καρέ ενωμένα δημιουργούν την ταινία</a:t>
            </a:r>
            <a:endParaRPr lang="el-GR" dirty="0">
              <a:solidFill>
                <a:srgbClr val="CC00F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34" y="3643314"/>
            <a:ext cx="2214578" cy="2400657"/>
          </a:xfrm>
          <a:prstGeom prst="rect">
            <a:avLst/>
          </a:prstGeom>
          <a:scene3d>
            <a:camera prst="orthographicFront">
              <a:rot lat="21439438" lon="18907829" rev="384944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l-GR" sz="3000" b="1" i="1" dirty="0" smtClean="0">
                <a:solidFill>
                  <a:srgbClr val="FF0000"/>
                </a:solidFill>
              </a:rPr>
              <a:t>Άραγε πόσα καρέ χρειάστηκαν για την ταινία;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5720" y="642918"/>
            <a:ext cx="471490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i="1" u="sng" dirty="0" smtClean="0">
                <a:solidFill>
                  <a:srgbClr val="FF6600"/>
                </a:solidFill>
              </a:rPr>
              <a:t>Φωτογραφικές λήψεις</a:t>
            </a:r>
            <a:endParaRPr lang="el-GR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Χριστίνα PC\Τα έγγραφά μου\σχολικά projects_2017-18\Die Geizfamilie\DSCN9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97336"/>
            <a:ext cx="4500594" cy="5853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3 - Ορθογώνιο"/>
          <p:cNvSpPr/>
          <p:nvPr/>
        </p:nvSpPr>
        <p:spPr>
          <a:xfrm>
            <a:off x="1428728" y="214290"/>
            <a:ext cx="7358114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Δημιουργία ταινίας </a:t>
            </a:r>
            <a:r>
              <a:rPr lang="en-US" sz="3000" b="1" i="1" u="sng" dirty="0" smtClean="0">
                <a:solidFill>
                  <a:prstClr val="black"/>
                </a:solidFill>
              </a:rPr>
              <a:t>Animation</a:t>
            </a:r>
            <a:endParaRPr lang="el-GR" sz="3000" b="1" i="1" u="sng" dirty="0" smtClean="0">
              <a:solidFill>
                <a:prstClr val="black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214942" y="1571612"/>
            <a:ext cx="2940549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l-GR" sz="3000" b="1" i="1" u="sng" dirty="0" smtClean="0">
                <a:solidFill>
                  <a:srgbClr val="669900"/>
                </a:solidFill>
                <a:ea typeface="Times New Roman" pitchFamily="18" charset="0"/>
                <a:cs typeface="Calibri" pitchFamily="34" charset="0"/>
              </a:rPr>
              <a:t>Διάρκεια δράσης</a:t>
            </a:r>
            <a:endParaRPr lang="el-GR" i="1" u="sng" dirty="0">
              <a:solidFill>
                <a:srgbClr val="6699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72000" y="2357430"/>
            <a:ext cx="428628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i="1" dirty="0" smtClean="0">
                <a:solidFill>
                  <a:srgbClr val="6699FF"/>
                </a:solidFill>
                <a:ea typeface="Times New Roman" pitchFamily="18" charset="0"/>
                <a:cs typeface="Calibri" pitchFamily="34" charset="0"/>
              </a:rPr>
              <a:t>Η χρονομέτρηση των </a:t>
            </a:r>
          </a:p>
          <a:p>
            <a:pPr algn="ctr"/>
            <a:r>
              <a:rPr lang="el-GR" sz="3000" b="1" i="1" dirty="0" smtClean="0">
                <a:solidFill>
                  <a:srgbClr val="6699FF"/>
                </a:solidFill>
                <a:ea typeface="Times New Roman" pitchFamily="18" charset="0"/>
                <a:cs typeface="Calibri" pitchFamily="34" charset="0"/>
              </a:rPr>
              <a:t>διαλόγων &amp; αφηγήσεων</a:t>
            </a:r>
          </a:p>
          <a:p>
            <a:pPr algn="ctr"/>
            <a:r>
              <a:rPr lang="el-GR" sz="3000" b="1" i="1" dirty="0" smtClean="0">
                <a:solidFill>
                  <a:srgbClr val="6699FF"/>
                </a:solidFill>
              </a:rPr>
              <a:t>έδωσε τον τελικό αριθμό των φωτογραφιών (καρέ)</a:t>
            </a:r>
            <a:endParaRPr lang="el-GR" i="1" dirty="0">
              <a:solidFill>
                <a:srgbClr val="6699FF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72066" y="4643446"/>
            <a:ext cx="358412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~ 2300 </a:t>
            </a:r>
          </a:p>
          <a:p>
            <a:pPr algn="ctr"/>
            <a:r>
              <a:rPr lang="el-GR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φωτογραφίες</a:t>
            </a:r>
            <a:endParaRPr lang="el-GR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786182" y="857233"/>
            <a:ext cx="50720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u="sng" dirty="0" smtClean="0"/>
              <a:t>Συναρμολόγηση ταινίας (μοντάζ)</a:t>
            </a:r>
          </a:p>
          <a:p>
            <a:pPr algn="ctr"/>
            <a:endParaRPr lang="el-GR" sz="3000" b="1" i="1" dirty="0" smtClean="0"/>
          </a:p>
          <a:p>
            <a:endParaRPr lang="el-GR" sz="3000" b="1" i="1" dirty="0" smtClean="0"/>
          </a:p>
          <a:p>
            <a:endParaRPr lang="el-GR" sz="3000" b="1" dirty="0"/>
          </a:p>
        </p:txBody>
      </p:sp>
      <p:pic>
        <p:nvPicPr>
          <p:cNvPr id="38914" name="Picture 2" descr="C:\Documents and Settings\Χριστίνα PC\Τα έγγραφά μου\σχολικά projects_2017-18\Die Geizfamilie\DSCN9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13090"/>
            <a:ext cx="3500462" cy="5632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3 - Ορθογώνιο"/>
          <p:cNvSpPr/>
          <p:nvPr/>
        </p:nvSpPr>
        <p:spPr>
          <a:xfrm>
            <a:off x="1643042" y="285728"/>
            <a:ext cx="506985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l-GR" sz="3000" b="1" i="1" u="sng" dirty="0" smtClean="0">
                <a:solidFill>
                  <a:prstClr val="black"/>
                </a:solidFill>
              </a:rPr>
              <a:t>Δημιουργία ταινίας </a:t>
            </a:r>
            <a:r>
              <a:rPr lang="en-US" sz="3000" b="1" i="1" u="sng" dirty="0" smtClean="0">
                <a:solidFill>
                  <a:prstClr val="black"/>
                </a:solidFill>
              </a:rPr>
              <a:t>Animation</a:t>
            </a:r>
            <a:endParaRPr lang="el-GR" sz="3000" b="1" i="1" u="sng" dirty="0" smtClean="0">
              <a:solidFill>
                <a:prstClr val="black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00496" y="3143248"/>
            <a:ext cx="4572000" cy="1323439"/>
          </a:xfrm>
          <a:prstGeom prst="rect">
            <a:avLst/>
          </a:prstGeom>
          <a:solidFill>
            <a:srgbClr val="FF99FF"/>
          </a:solidFill>
        </p:spPr>
        <p:txBody>
          <a:bodyPr>
            <a:spAutoFit/>
          </a:bodyPr>
          <a:lstStyle/>
          <a:p>
            <a:pPr lvl="0" algn="ctr"/>
            <a:r>
              <a:rPr lang="el-GR" sz="4000" b="1" i="1" dirty="0" smtClean="0">
                <a:solidFill>
                  <a:srgbClr val="990099"/>
                </a:solidFill>
              </a:rPr>
              <a:t>Ηχητικοί διάλογοι</a:t>
            </a:r>
          </a:p>
          <a:p>
            <a:pPr lvl="0" algn="ctr"/>
            <a:r>
              <a:rPr lang="el-GR" sz="4000" b="1" i="1" dirty="0" smtClean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000496" y="4429132"/>
            <a:ext cx="4572000" cy="1323439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lvl="0" algn="ctr"/>
            <a:r>
              <a:rPr lang="el-GR" sz="4000" b="1" i="1" dirty="0" smtClean="0">
                <a:solidFill>
                  <a:srgbClr val="3366CC"/>
                </a:solidFill>
              </a:rPr>
              <a:t>Υπότιτλοι</a:t>
            </a:r>
          </a:p>
          <a:p>
            <a:pPr lvl="0" algn="ctr"/>
            <a:r>
              <a:rPr lang="el-GR" sz="4000" b="1" i="1" dirty="0" smtClean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000496" y="5643578"/>
            <a:ext cx="4572032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el-GR" sz="4000" b="1" i="1" dirty="0" smtClean="0">
                <a:solidFill>
                  <a:srgbClr val="FF9933"/>
                </a:solidFill>
              </a:rPr>
              <a:t>Μουσική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000496" y="1857364"/>
            <a:ext cx="4572000" cy="1323439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 lvl="0" algn="ctr"/>
            <a:r>
              <a:rPr lang="el-GR" sz="4000" b="1" i="1" dirty="0" smtClean="0">
                <a:solidFill>
                  <a:srgbClr val="33CC33"/>
                </a:solidFill>
              </a:rPr>
              <a:t>Φωτογραφίες</a:t>
            </a:r>
          </a:p>
          <a:p>
            <a:pPr lvl="0" algn="ctr"/>
            <a:r>
              <a:rPr lang="el-GR" sz="4000" b="1" i="1" dirty="0" smtClean="0">
                <a:solidFill>
                  <a:prstClr val="black"/>
                </a:solidFill>
              </a:rPr>
              <a:t>+</a:t>
            </a:r>
          </a:p>
        </p:txBody>
      </p:sp>
      <p:pic>
        <p:nvPicPr>
          <p:cNvPr id="4098" name="Picture 2" descr="Αποτέλεσμα εικόνας για actor clipart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735"/>
            <a:ext cx="1357290" cy="2207943"/>
          </a:xfrm>
          <a:prstGeom prst="rect">
            <a:avLst/>
          </a:prstGeom>
          <a:noFill/>
        </p:spPr>
      </p:pic>
      <p:sp>
        <p:nvSpPr>
          <p:cNvPr id="4100" name="AutoShape 4" descr="Αποτέλεσμα εικόνας για dialogue clipart png"/>
          <p:cNvSpPr>
            <a:spLocks noChangeAspect="1" noChangeArrowheads="1"/>
          </p:cNvSpPr>
          <p:nvPr/>
        </p:nvSpPr>
        <p:spPr bwMode="auto">
          <a:xfrm>
            <a:off x="155575" y="-1608138"/>
            <a:ext cx="63055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11 - Εικόνα" descr="dialog-box-clipart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7429520" y="4214818"/>
            <a:ext cx="1434266" cy="1249963"/>
          </a:xfrm>
          <a:prstGeom prst="rect">
            <a:avLst/>
          </a:prstGeom>
        </p:spPr>
      </p:pic>
      <p:pic>
        <p:nvPicPr>
          <p:cNvPr id="14" name="13 - Εικόνα" descr="music-notes-clip-art-png-mus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559249">
            <a:off x="3036266" y="4845764"/>
            <a:ext cx="2284681" cy="99002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Χριστίνα PC\Τα έγγραφά μου\σχολικά projects_2017-18\Die Geizfamilie\στοπ μοσιον\Snapshot - 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42844" y="285728"/>
            <a:ext cx="8786874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300" b="1" dirty="0" smtClean="0">
                <a:hlinkClick r:id="rId4" action="ppaction://program"/>
              </a:rPr>
              <a:t>Έβδομη τέχνη </a:t>
            </a:r>
            <a:endParaRPr lang="el-GR" sz="3300" b="1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1928802"/>
            <a:ext cx="864399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Ευχαριστουμε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για την </a:t>
            </a:r>
            <a:r>
              <a:rPr lang="el-G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προσοχη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σασ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214291"/>
            <a:ext cx="87154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i="1" u="sng" dirty="0" smtClean="0"/>
              <a:t>Κριτήρια επιλογής θέματος</a:t>
            </a:r>
          </a:p>
          <a:p>
            <a:pPr>
              <a:buFont typeface="Wingdings" pitchFamily="2" charset="2"/>
              <a:buChar char="§"/>
            </a:pPr>
            <a:r>
              <a:rPr lang="el-GR" sz="3000" b="1" dirty="0" smtClean="0"/>
              <a:t>Φέτος, που διδασκόμαστε τα γερμανικά για δεύτερη χρονιά, επιχειρήσαμε να ασχοληθούμε, πέρα από το σχολικό εγχειρίδιο, και με μια δημιουργική συνθετική </a:t>
            </a:r>
            <a:r>
              <a:rPr lang="el-GR" sz="3000" b="1" dirty="0" smtClean="0"/>
              <a:t>εργασία </a:t>
            </a:r>
            <a:endParaRPr lang="el-GR" sz="3000" b="1" dirty="0" smtClean="0"/>
          </a:p>
          <a:p>
            <a:endParaRPr lang="el-GR" sz="3000" b="1" dirty="0" smtClean="0"/>
          </a:p>
          <a:p>
            <a:pPr algn="r">
              <a:buFont typeface="Wingdings" pitchFamily="2" charset="2"/>
              <a:buChar char="§"/>
            </a:pPr>
            <a:r>
              <a:rPr lang="el-GR" sz="3000" b="1" dirty="0" smtClean="0"/>
              <a:t>Συνδυάσαμε την παραδοσιακή μάθηση </a:t>
            </a:r>
          </a:p>
          <a:p>
            <a:pPr algn="r"/>
            <a:r>
              <a:rPr lang="el-GR" sz="3000" b="1" dirty="0" smtClean="0"/>
              <a:t>μέσω του βιβλίου με σύγχρονα </a:t>
            </a:r>
          </a:p>
          <a:p>
            <a:pPr algn="r"/>
            <a:r>
              <a:rPr lang="el-GR" sz="3000" b="1" dirty="0" smtClean="0"/>
              <a:t>οπτικοακουστικά μέσα</a:t>
            </a:r>
          </a:p>
          <a:p>
            <a:pPr algn="r">
              <a:buFont typeface="Wingdings" pitchFamily="2" charset="2"/>
              <a:buChar char="§"/>
            </a:pPr>
            <a:endParaRPr lang="el-GR" sz="3000" b="1" dirty="0" smtClean="0"/>
          </a:p>
          <a:p>
            <a:pPr algn="r">
              <a:buFont typeface="Wingdings" pitchFamily="2" charset="2"/>
              <a:buChar char="§"/>
            </a:pPr>
            <a:r>
              <a:rPr lang="el-GR" sz="3000" b="1" dirty="0" smtClean="0"/>
              <a:t>Σκοπός του προγράμματος ήταν </a:t>
            </a:r>
          </a:p>
          <a:p>
            <a:pPr algn="r"/>
            <a:r>
              <a:rPr lang="el-GR" sz="3000" b="1" dirty="0" smtClean="0"/>
              <a:t>ο εμπλουτισμός των γνώσεων της γερμανικής γλώσσας μέσα από παιγνιώδεις </a:t>
            </a:r>
          </a:p>
          <a:p>
            <a:pPr algn="r"/>
            <a:r>
              <a:rPr lang="el-GR" sz="3000" b="1" dirty="0" smtClean="0"/>
              <a:t>δημιουργικές δραστηριότητες</a:t>
            </a:r>
            <a:endParaRPr lang="el-GR" sz="3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357167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i="1" u="sng" dirty="0" smtClean="0"/>
              <a:t>Τα στάδια του προγράμματος</a:t>
            </a:r>
          </a:p>
          <a:p>
            <a:pPr algn="ctr"/>
            <a:endParaRPr lang="el-GR" sz="3000" b="1" i="1" u="sng" dirty="0" smtClean="0"/>
          </a:p>
          <a:p>
            <a:r>
              <a:rPr lang="el-GR" sz="3000" b="1" dirty="0" smtClean="0"/>
              <a:t>Ξεκινήσαμε το πρόγραμμα με την ανάγνωση μιας σύντομης γερμανικής ιστορίας.</a:t>
            </a:r>
          </a:p>
          <a:p>
            <a:endParaRPr lang="el-GR" sz="3000" b="1" dirty="0" smtClean="0"/>
          </a:p>
          <a:p>
            <a:pPr algn="r"/>
            <a:r>
              <a:rPr lang="el-GR" sz="3000" b="1" dirty="0" smtClean="0"/>
              <a:t>Ο τίτλος της ήταν: </a:t>
            </a:r>
            <a:r>
              <a:rPr lang="el-GR" sz="3000" b="1" dirty="0" smtClean="0">
                <a:solidFill>
                  <a:srgbClr val="660066"/>
                </a:solidFill>
              </a:rPr>
              <a:t>«</a:t>
            </a:r>
            <a:r>
              <a:rPr lang="en-US" sz="3000" b="1" dirty="0" smtClean="0">
                <a:solidFill>
                  <a:srgbClr val="660066"/>
                </a:solidFill>
              </a:rPr>
              <a:t>Die </a:t>
            </a:r>
            <a:r>
              <a:rPr lang="en-US" sz="3000" b="1" dirty="0" err="1" smtClean="0">
                <a:solidFill>
                  <a:srgbClr val="660066"/>
                </a:solidFill>
              </a:rPr>
              <a:t>Geizfamilie</a:t>
            </a:r>
            <a:r>
              <a:rPr lang="el-GR" sz="3000" b="1" dirty="0" smtClean="0">
                <a:solidFill>
                  <a:srgbClr val="660066"/>
                </a:solidFill>
              </a:rPr>
              <a:t>»</a:t>
            </a:r>
            <a:r>
              <a:rPr lang="en-US" sz="3000" b="1" dirty="0" smtClean="0">
                <a:solidFill>
                  <a:srgbClr val="660066"/>
                </a:solidFill>
              </a:rPr>
              <a:t>, </a:t>
            </a:r>
            <a:r>
              <a:rPr lang="el-GR" sz="3000" b="1" dirty="0" smtClean="0"/>
              <a:t>δηλαδή </a:t>
            </a:r>
          </a:p>
          <a:p>
            <a:pPr algn="r"/>
            <a:r>
              <a:rPr lang="el-GR" sz="3000" b="1" dirty="0" smtClean="0"/>
              <a:t>«η Σπαγκοραμμένη οικογένεια», </a:t>
            </a:r>
          </a:p>
          <a:p>
            <a:pPr algn="r"/>
            <a:r>
              <a:rPr lang="el-GR" sz="3000" b="1" dirty="0" smtClean="0"/>
              <a:t>της Κατερίνας </a:t>
            </a:r>
            <a:r>
              <a:rPr lang="el-GR" sz="3000" b="1" dirty="0" err="1" smtClean="0"/>
              <a:t>Αμανατίδου</a:t>
            </a:r>
            <a:r>
              <a:rPr lang="el-GR" sz="3000" b="1" dirty="0" smtClean="0"/>
              <a:t>. </a:t>
            </a:r>
          </a:p>
          <a:p>
            <a:endParaRPr lang="el-GR" sz="3000" b="1" dirty="0" smtClean="0"/>
          </a:p>
        </p:txBody>
      </p:sp>
      <p:sp>
        <p:nvSpPr>
          <p:cNvPr id="221186" name="AutoShape 2" descr="Αποτέλεσμα εικόνας για Γερμανικές εκδόσεις Χρήστος Καραμπάτος"/>
          <p:cNvSpPr>
            <a:spLocks noChangeAspect="1" noChangeArrowheads="1"/>
          </p:cNvSpPr>
          <p:nvPr/>
        </p:nvSpPr>
        <p:spPr bwMode="auto">
          <a:xfrm>
            <a:off x="155575" y="-1439863"/>
            <a:ext cx="57150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7 - Εικόνα" descr="karabatos-600x315.gif"/>
          <p:cNvPicPr>
            <a:picLocks noChangeAspect="1"/>
          </p:cNvPicPr>
          <p:nvPr/>
        </p:nvPicPr>
        <p:blipFill>
          <a:blip r:embed="rId3"/>
          <a:srcRect t="35714" r="18750" b="26190"/>
          <a:stretch>
            <a:fillRect/>
          </a:stretch>
        </p:blipFill>
        <p:spPr>
          <a:xfrm>
            <a:off x="4143372" y="5286388"/>
            <a:ext cx="4643450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Κατακόρυφος πάπυρος"/>
          <p:cNvSpPr/>
          <p:nvPr/>
        </p:nvSpPr>
        <p:spPr>
          <a:xfrm>
            <a:off x="2714612" y="214290"/>
            <a:ext cx="6072230" cy="6357982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14282" y="1214422"/>
            <a:ext cx="500592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Η Σπαγκοραμμένη </a:t>
            </a:r>
          </a:p>
          <a:p>
            <a:pPr algn="ctr"/>
            <a:r>
              <a:rPr lang="el-G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οικογένεια</a:t>
            </a:r>
            <a:endParaRPr lang="el-G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1500174"/>
            <a:ext cx="371477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000" b="1" dirty="0" smtClean="0">
                <a:solidFill>
                  <a:srgbClr val="0000FF"/>
                </a:solidFill>
              </a:rPr>
              <a:t>Ο </a:t>
            </a:r>
            <a:r>
              <a:rPr lang="en-US" sz="3000" b="1" dirty="0" smtClean="0">
                <a:solidFill>
                  <a:srgbClr val="0000FF"/>
                </a:solidFill>
              </a:rPr>
              <a:t>Daniel </a:t>
            </a:r>
            <a:r>
              <a:rPr lang="el-GR" sz="3000" b="1" dirty="0" smtClean="0">
                <a:solidFill>
                  <a:srgbClr val="0000FF"/>
                </a:solidFill>
              </a:rPr>
              <a:t>θέλει πολύ </a:t>
            </a:r>
            <a:r>
              <a:rPr lang="el-GR" sz="3000" b="1" dirty="0" smtClean="0">
                <a:solidFill>
                  <a:srgbClr val="0000FF"/>
                </a:solidFill>
              </a:rPr>
              <a:t>έναν </a:t>
            </a:r>
            <a:r>
              <a:rPr lang="el-GR" sz="3000" b="1" dirty="0" smtClean="0">
                <a:solidFill>
                  <a:srgbClr val="0000FF"/>
                </a:solidFill>
              </a:rPr>
              <a:t>σκύλο. Η οικογένειά του όμως έχει αντίθετη άποψη. </a:t>
            </a:r>
          </a:p>
        </p:txBody>
      </p:sp>
      <p:sp>
        <p:nvSpPr>
          <p:cNvPr id="5" name="4 - Κορνίζα"/>
          <p:cNvSpPr/>
          <p:nvPr/>
        </p:nvSpPr>
        <p:spPr>
          <a:xfrm>
            <a:off x="4143372" y="857232"/>
            <a:ext cx="4643470" cy="5715040"/>
          </a:xfrm>
          <a:prstGeom prst="beve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85720" y="214290"/>
            <a:ext cx="857256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000" b="1" dirty="0" smtClean="0"/>
              <a:t>Στο οπισθόφυλλο του μίνι διηγήματος, η περίληψη αναφέρει: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57158" y="4214818"/>
            <a:ext cx="364333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000" b="1" dirty="0" smtClean="0">
                <a:solidFill>
                  <a:srgbClr val="FF0000"/>
                </a:solidFill>
              </a:rPr>
              <a:t>Θα τα καταφέρει άραγε να γίνει το δικό του;</a:t>
            </a:r>
            <a:endParaRPr lang="el-G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214291"/>
            <a:ext cx="871543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i="1" u="sng" dirty="0" smtClean="0"/>
              <a:t>Η ανάγνωση</a:t>
            </a:r>
          </a:p>
          <a:p>
            <a:r>
              <a:rPr lang="el-GR" sz="3000" b="1" dirty="0" smtClean="0"/>
              <a:t>Η εισαγωγή του προγράμματος έγινε ως εξής:</a:t>
            </a:r>
          </a:p>
          <a:p>
            <a:pPr algn="r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FF0000"/>
                </a:solidFill>
              </a:rPr>
              <a:t>Διαβάσαμε την γερμανική ιστορία τμηματικά και σε βάθος αρκετών μαθημάτων</a:t>
            </a:r>
          </a:p>
          <a:p>
            <a:pPr algn="r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0000FF"/>
                </a:solidFill>
              </a:rPr>
              <a:t>Κατανοήσαμε τα αποσπάσματα σε σχέση με το καινούργιο λεξιλόγιο, τα γραμματικά και τα συντακτικά φαινόμενα</a:t>
            </a:r>
          </a:p>
          <a:p>
            <a:pPr algn="r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7030A0"/>
                </a:solidFill>
              </a:rPr>
              <a:t>Ενισχύσαμε την κατανόηση με την </a:t>
            </a:r>
          </a:p>
          <a:p>
            <a:pPr algn="r"/>
            <a:r>
              <a:rPr lang="el-GR" sz="3000" b="1" dirty="0" smtClean="0">
                <a:solidFill>
                  <a:srgbClr val="7030A0"/>
                </a:solidFill>
              </a:rPr>
              <a:t>ολοκλήρωση συνοδευτικών ασκήσεων</a:t>
            </a:r>
          </a:p>
          <a:p>
            <a:pPr algn="r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008000"/>
                </a:solidFill>
              </a:rPr>
              <a:t>Προσπαθήσαμε να διορθώσουμε την προφορά και τον τονισμό στην ξένη γλώσσα</a:t>
            </a:r>
          </a:p>
          <a:p>
            <a:pPr algn="r">
              <a:buFont typeface="Arial" pitchFamily="34" charset="0"/>
              <a:buChar char="•"/>
            </a:pPr>
            <a:r>
              <a:rPr lang="el-GR" sz="3000" b="1" dirty="0" smtClean="0">
                <a:solidFill>
                  <a:srgbClr val="CC0099"/>
                </a:solidFill>
              </a:rPr>
              <a:t>Επιχειρήσαμε να βελτιώσουμε την ανάγνωση προσθέτοντας και λίγη θεατρικότητα</a:t>
            </a:r>
          </a:p>
          <a:p>
            <a:endParaRPr lang="el-GR" sz="3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3000" b="1" dirty="0" smtClean="0"/>
          </a:p>
          <a:p>
            <a:endParaRPr lang="el-GR" sz="3000" b="1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4429124" y="857232"/>
            <a:ext cx="42862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i="1" u="sng" dirty="0" smtClean="0"/>
              <a:t>Η ανάγνωση</a:t>
            </a:r>
          </a:p>
          <a:p>
            <a:pPr algn="ctr"/>
            <a:r>
              <a:rPr lang="el-GR" sz="3200" b="1" dirty="0" smtClean="0">
                <a:solidFill>
                  <a:srgbClr val="006666"/>
                </a:solidFill>
              </a:rPr>
              <a:t>Η μελέτη της ιστορίας αποτέλεσε το πιο απαιτητικό στάδιο εργασίας, καθώς έπρεπε να  εξοικειωθούμε όχι μόνο με το περιεχόμενο, αλλά και τη σωστή και ακουστικά ευχάριστη απόδοσή της</a:t>
            </a:r>
            <a:r>
              <a:rPr lang="el-GR" sz="3200" dirty="0" smtClean="0"/>
              <a:t>. </a:t>
            </a:r>
            <a:endParaRPr lang="el-GR" sz="3200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285720" y="285728"/>
            <a:ext cx="4000528" cy="6286544"/>
          </a:xfrm>
          <a:prstGeom prst="flowChartDocumen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214290"/>
            <a:ext cx="864399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b="1" i="1" u="sng" dirty="0" smtClean="0"/>
              <a:t>Παραγωγή ακουστικού υλικού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357686" y="857232"/>
            <a:ext cx="457203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el-GR" sz="3000" b="1" dirty="0" smtClean="0">
                <a:solidFill>
                  <a:srgbClr val="7030A0"/>
                </a:solidFill>
              </a:rPr>
              <a:t>Σε ένα δεύτερο στάδιο εργασίας έγινε </a:t>
            </a:r>
            <a:r>
              <a:rPr lang="el-GR" sz="3000" b="1" dirty="0" err="1" smtClean="0">
                <a:solidFill>
                  <a:srgbClr val="7030A0"/>
                </a:solidFill>
              </a:rPr>
              <a:t>ηχοποίηση</a:t>
            </a:r>
            <a:r>
              <a:rPr lang="el-GR" sz="3000" b="1" dirty="0" smtClean="0">
                <a:solidFill>
                  <a:srgbClr val="7030A0"/>
                </a:solidFill>
              </a:rPr>
              <a:t> του διηγήματος.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357686" y="2357430"/>
            <a:ext cx="4572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/>
            <a:r>
              <a:rPr lang="el-GR" sz="3000" b="1" dirty="0" smtClean="0">
                <a:solidFill>
                  <a:srgbClr val="0000FF"/>
                </a:solidFill>
              </a:rPr>
              <a:t>Για τον σκοπό αυτό, μοιράστηκαν οι ρόλοι της ιστορίας σε μαθητές. </a:t>
            </a:r>
            <a:endParaRPr lang="el-GR" sz="3000" dirty="0">
              <a:solidFill>
                <a:srgbClr val="0000FF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286248" y="3857628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el-GR" sz="3000" b="1" dirty="0" smtClean="0">
                <a:solidFill>
                  <a:srgbClr val="FF0000"/>
                </a:solidFill>
              </a:rPr>
              <a:t>Στη συνέχεια, οι μαθητές ενσάρκωσαν τους ήρωες με τις φωνές τους.</a:t>
            </a:r>
            <a:endParaRPr lang="el-GR" sz="3000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357686" y="5357826"/>
            <a:ext cx="4572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/>
            <a:r>
              <a:rPr lang="el-GR" sz="3000" b="1" dirty="0" smtClean="0">
                <a:solidFill>
                  <a:srgbClr val="008000"/>
                </a:solidFill>
              </a:rPr>
              <a:t>Η ηχοληψία έγινε με καταγραφικό ήχου.</a:t>
            </a:r>
            <a:endParaRPr lang="el-GR" sz="3000" dirty="0">
              <a:solidFill>
                <a:srgbClr val="008000"/>
              </a:solidFill>
            </a:endParaRPr>
          </a:p>
        </p:txBody>
      </p:sp>
      <p:sp>
        <p:nvSpPr>
          <p:cNvPr id="8" name="7 - Διάγραμμα ροής: Υπορουτίνα"/>
          <p:cNvSpPr/>
          <p:nvPr/>
        </p:nvSpPr>
        <p:spPr>
          <a:xfrm>
            <a:off x="285720" y="785794"/>
            <a:ext cx="4214842" cy="5715040"/>
          </a:xfrm>
          <a:prstGeom prst="flowChartPredefined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14810" y="1142984"/>
            <a:ext cx="4572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el-GR" sz="3000" b="1" dirty="0" smtClean="0">
                <a:solidFill>
                  <a:srgbClr val="6600CC"/>
                </a:solidFill>
              </a:rPr>
              <a:t>Τα γερμανικά ηχητικά κομμάτια χρειάστηκε να απομαγνητοφωνηθούν σε ελληνική γλώσσα.</a:t>
            </a:r>
            <a:endParaRPr lang="el-GR" sz="3000" dirty="0">
              <a:solidFill>
                <a:srgbClr val="6600CC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214290"/>
            <a:ext cx="8643998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000" b="1" i="1" u="sng" dirty="0" smtClean="0"/>
              <a:t>Ελληνική μετάφραση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357686" y="4000504"/>
            <a:ext cx="4572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el-GR" sz="3000" b="1" dirty="0" smtClean="0">
                <a:solidFill>
                  <a:srgbClr val="009999"/>
                </a:solidFill>
              </a:rPr>
              <a:t>Οι ελληνικές μεταφράσεις εισήχθησαν στο </a:t>
            </a:r>
          </a:p>
          <a:p>
            <a:pPr algn="r"/>
            <a:r>
              <a:rPr lang="el-GR" sz="3000" b="1" dirty="0" smtClean="0">
                <a:solidFill>
                  <a:srgbClr val="009999"/>
                </a:solidFill>
              </a:rPr>
              <a:t>τελευταίο στάδιο εργασίας ως υπότιτλοι στην ταινία.</a:t>
            </a:r>
            <a:endParaRPr lang="el-GR" sz="3000" dirty="0">
              <a:solidFill>
                <a:srgbClr val="009999"/>
              </a:solidFill>
            </a:endParaRPr>
          </a:p>
        </p:txBody>
      </p:sp>
      <p:pic>
        <p:nvPicPr>
          <p:cNvPr id="6" name="Picture 1" descr="C:\Documents and Settings\Χριστίνα PC\Τα έγγραφά μου\σχολικά projects_2017-18\Die Geizfamilie\DSCN9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433806" cy="55685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503</Words>
  <Application>Microsoft Office PowerPoint</Application>
  <PresentationFormat>Προβολή στην οθόνη (4:3)</PresentationFormat>
  <Paragraphs>119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ΧΡΙΣΤΙΝΑ ΔΗΜΗΤΡΙΑΔΟΥ ΤΟΥ ΣΤΥΛΙΑΝΟΥ</dc:creator>
  <cp:lastModifiedBy>-</cp:lastModifiedBy>
  <cp:revision>250</cp:revision>
  <dcterms:created xsi:type="dcterms:W3CDTF">2014-12-27T05:13:38Z</dcterms:created>
  <dcterms:modified xsi:type="dcterms:W3CDTF">2018-06-02T09:27:49Z</dcterms:modified>
</cp:coreProperties>
</file>