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80" r:id="rId10"/>
    <p:sldId id="278" r:id="rId11"/>
    <p:sldId id="279" r:id="rId12"/>
    <p:sldId id="271" r:id="rId13"/>
    <p:sldId id="272" r:id="rId14"/>
    <p:sldId id="281" r:id="rId15"/>
    <p:sldId id="282" r:id="rId16"/>
    <p:sldId id="273" r:id="rId17"/>
    <p:sldId id="274" r:id="rId18"/>
    <p:sldId id="277" r:id="rId19"/>
  </p:sldIdLst>
  <p:sldSz cx="10080625" cy="7559675"/>
  <p:notesSz cx="7102475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vert="horz" wrap="none" lIns="85482" tIns="42741" rIns="85482" bIns="42741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Arial Unicode MS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l-GR" dirty="0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sz="quarter" idx="1"/>
          </p:nvPr>
        </p:nvSpPr>
        <p:spPr>
          <a:xfrm>
            <a:off x="4019550" y="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vert="horz" wrap="none" lIns="85482" tIns="42741" rIns="85482" bIns="42741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Arial Unicode MS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l-GR" dirty="0"/>
          </a:p>
        </p:txBody>
      </p:sp>
      <p:sp>
        <p:nvSpPr>
          <p:cNvPr id="4" name="3 - Θέση υποσέλιδου"/>
          <p:cNvSpPr txBox="1">
            <a:spLocks noGrp="1"/>
          </p:cNvSpPr>
          <p:nvPr>
            <p:ph type="ftr" sz="quarter" idx="2"/>
          </p:nvPr>
        </p:nvSpPr>
        <p:spPr>
          <a:xfrm>
            <a:off x="0" y="972185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vert="horz" wrap="none" lIns="85482" tIns="42741" rIns="85482" bIns="42741" anchor="b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Arial Unicode MS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l-GR" dirty="0"/>
          </a:p>
        </p:txBody>
      </p:sp>
      <p:sp>
        <p:nvSpPr>
          <p:cNvPr id="5" name="4 - Θέση αριθμού διαφάνειας"/>
          <p:cNvSpPr txBox="1">
            <a:spLocks noGrp="1"/>
          </p:cNvSpPr>
          <p:nvPr>
            <p:ph type="sldNum" sz="quarter" idx="3"/>
          </p:nvPr>
        </p:nvSpPr>
        <p:spPr>
          <a:xfrm>
            <a:off x="4019550" y="972185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vert="horz" wrap="none" lIns="85482" tIns="42741" rIns="85482" bIns="42741" numCol="1" anchor="b" anchorCtr="0" compatLnSpc="1">
            <a:prstTxWarp prst="textNoShape">
              <a:avLst/>
            </a:prstTxWarp>
          </a:bodyPr>
          <a:lstStyle>
            <a:lvl1pPr algn="r" hangingPunct="0">
              <a:buSzPct val="45000"/>
              <a:buFont typeface="StarSymbol"/>
              <a:buNone/>
              <a:defRPr sz="1400">
                <a:ea typeface="Arial Unicode MS" panose="020B0604020202020204" pitchFamily="34" charset="-128"/>
                <a:cs typeface="Mangal" panose="02040503050203030202" pitchFamily="18" charset="0"/>
              </a:defRPr>
            </a:lvl1pPr>
          </a:lstStyle>
          <a:p>
            <a:fld id="{0653D816-9430-48BC-B708-7C43A9B127C6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22038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77875"/>
            <a:ext cx="51165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6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l-GR" noProof="0" smtClean="0"/>
          </a:p>
        </p:txBody>
      </p:sp>
      <p:sp>
        <p:nvSpPr>
          <p:cNvPr id="4" name="3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l-GR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19550" y="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l-GR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5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l-GR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19550" y="9721850"/>
            <a:ext cx="308292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defRPr sz="1300"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fld id="{1477FD97-E94C-4AA9-A616-2FA7C0272477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31443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l-GR" sz="2000" kern="1200">
        <a:solidFill>
          <a:schemeClr val="tx1"/>
        </a:solidFill>
        <a:latin typeface="Arial" pitchFamily="18"/>
        <a:ea typeface="Arial Unicode MS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7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9939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51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1987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6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00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4035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71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47107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46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7651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2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4819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9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10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0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7891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30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8915" name="2 - Θέση σημειώσεων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4F33F-45DE-46D2-B488-851F985E1E5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38782025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CFFA-F974-4FCC-A47E-18534023EDA9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6869051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20949-C0B5-4B16-A9B0-BB349A12B9E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465601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12DBF-96C3-45B2-B0F7-38D7EC2C1409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103802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64555-7DDE-4D38-9B6F-C94F7E812A53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30853934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5111E-CCD0-42C9-9540-1AA23C311AFD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029492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29E8C-D21F-4DC9-A7E2-377AB66BD890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7458290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72170-D303-49B0-9C9A-0B2E5914BEC6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2558954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09292-FF37-46AA-87B7-BF820D9B2C1D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559880044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DEF99-F4D0-4AC4-B2EE-948A4283FEB7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487830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- Θέση υποσέλιδου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- Θέση αριθμού διαφάνειας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869B0-0A7C-49EA-906C-E068103BC56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133206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1027" name="2 - Θέση κειμένου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88709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l-G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l-G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latin typeface="Times New Roman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fld id="{4F633221-0A76-462D-9250-B01ABB18DF43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l-GR" sz="4400" kern="1200">
          <a:solidFill>
            <a:schemeClr val="tx2"/>
          </a:solidFill>
          <a:latin typeface="Arial" pitchFamily="18"/>
          <a:ea typeface="Arial Unicode MS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 Unicode MS" pitchFamily="34" charset="-128"/>
          <a:cs typeface="Mangal" pitchFamily="18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el-GR" sz="3200" kern="1200">
          <a:solidFill>
            <a:schemeClr val="tx1"/>
          </a:solidFill>
          <a:latin typeface="Arial" pitchFamily="18"/>
          <a:ea typeface="Arial Unicode MS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931;&#935;&#927;&#923;&#917;&#921;&#927;\&#935;&#919;&#924;&#917;&#921;&#913;%20&#915;\Radio%20arvyla%20-%20&#913;&#957;&#941;&#954;&#948;&#959;&#964;&#959;%20&#931;&#964;&#940;&#952;&#951;-&#913;&#955;&#954;&#959;&#964;&#941;&#963;&#964;%20&#963;&#964;&#959;&#957;%20&#949;&#954;&#945;&#964;&#972;&#957;&#964;&#945;&#961;&#967;&#959;%5bLow,640x360%5d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931;&#935;&#927;&#923;&#917;&#921;&#927;\&#935;&#919;&#924;&#917;&#921;&#913;%20&#915;\&#931;&#966;&#951;&#957;&#940;&#954;&#953;%20&#913;&#955;&#954;&#959;&#964;&#941;&#963;&#964;%20-%20&#932;&#961;&#949;&#955;&#945;&#956;&#941;&#957;&#959;&#962;%20&#960;&#945;&#960;&#960;&#959;&#973;&#962;%5bLow,480x360,Mp4%5d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6" t="13075" r="13469" b="22839"/>
          <a:stretch>
            <a:fillRect/>
          </a:stretch>
        </p:blipFill>
        <p:spPr bwMode="auto">
          <a:xfrm>
            <a:off x="0" y="1944688"/>
            <a:ext cx="1008062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2 - Τίτλος"/>
          <p:cNvSpPr txBox="1">
            <a:spLocks noGrp="1"/>
          </p:cNvSpPr>
          <p:nvPr>
            <p:ph type="title" idx="4294967295"/>
          </p:nvPr>
        </p:nvSpPr>
        <p:spPr>
          <a:xfrm>
            <a:off x="503238" y="269875"/>
            <a:ext cx="9072562" cy="1325563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z="28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ΧΗΜΕΙΑ Γ΄ ΓΥΜΝΑΣΙΟΥ</a:t>
            </a:r>
            <a:br>
              <a:rPr altLang="el-GR" sz="28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</a:br>
            <a:r>
              <a:rPr altLang="el-GR" sz="6000" b="1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Η ΑΙΘΑΝΟΛΗ</a:t>
            </a:r>
          </a:p>
        </p:txBody>
      </p:sp>
      <p:sp>
        <p:nvSpPr>
          <p:cNvPr id="2052" name="3 - Υπότιτλος"/>
          <p:cNvSpPr txBox="1">
            <a:spLocks noGrp="1"/>
          </p:cNvSpPr>
          <p:nvPr>
            <p:ph type="subTitle" idx="4294967295"/>
          </p:nvPr>
        </p:nvSpPr>
        <p:spPr>
          <a:xfrm>
            <a:off x="503238" y="1548606"/>
            <a:ext cx="9432925" cy="792163"/>
          </a:xfrm>
        </p:spPr>
        <p:txBody>
          <a:bodyPr anchor="ctr"/>
          <a:lstStyle/>
          <a:p>
            <a:pPr eaLnBrk="1">
              <a:buSzPct val="45000"/>
              <a:buFont typeface="StarSymbol"/>
              <a:buNone/>
            </a:pPr>
            <a:r>
              <a:rPr altLang="el-GR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Α. ΔΡΙΒΑΣ			       3ο ΓΥΜΝΑΣΙΟ </a:t>
            </a:r>
            <a:r>
              <a:rPr altLang="el-GR" sz="28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ΝΑΥΠΑΚΤΟΥ 201</a:t>
            </a:r>
            <a:r>
              <a:rPr lang="en-US" altLang="el-GR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7</a:t>
            </a:r>
            <a:r>
              <a:rPr altLang="el-GR" sz="28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-1</a:t>
            </a:r>
            <a:r>
              <a:rPr lang="en-US" altLang="el-GR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8</a:t>
            </a:r>
            <a:endParaRPr altLang="el-GR" sz="280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18" charset="0"/>
              </a:rPr>
              <a:t>Εργασία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18" charset="0"/>
              </a:rPr>
              <a:t>1</a:t>
            </a:r>
            <a:endParaRPr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Mangal" pitchFamily="18" charset="0"/>
            </a:endParaRPr>
          </a:p>
        </p:txBody>
      </p:sp>
      <p:pic>
        <p:nvPicPr>
          <p:cNvPr id="15363" name="2 - Εικόνα"/>
          <p:cNvPicPr>
            <a:picLocks noChangeAspect="1"/>
          </p:cNvPicPr>
          <p:nvPr/>
        </p:nvPicPr>
        <p:blipFill>
          <a:blip r:embed="rId3"/>
          <a:srcRect l="15688" t="27223" r="14305" b="30064"/>
          <a:stretch>
            <a:fillRect/>
          </a:stretch>
        </p:blipFill>
        <p:spPr bwMode="auto">
          <a:xfrm>
            <a:off x="396842" y="1493821"/>
            <a:ext cx="9217025" cy="41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9" t="48650" r="24332" b="37833"/>
          <a:stretch>
            <a:fillRect/>
          </a:stretch>
        </p:blipFill>
        <p:spPr bwMode="auto">
          <a:xfrm>
            <a:off x="0" y="5637225"/>
            <a:ext cx="97917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18" charset="0"/>
              </a:rPr>
              <a:t>Εργασία 2</a:t>
            </a:r>
          </a:p>
        </p:txBody>
      </p:sp>
      <p:pic>
        <p:nvPicPr>
          <p:cNvPr id="16387" name="2 - Εικόνα"/>
          <p:cNvPicPr>
            <a:picLocks noChangeAspect="1"/>
          </p:cNvPicPr>
          <p:nvPr/>
        </p:nvPicPr>
        <p:blipFill>
          <a:blip r:embed="rId3"/>
          <a:srcRect l="15663" t="38190" r="12189" b="21147"/>
          <a:stretch>
            <a:fillRect/>
          </a:stretch>
        </p:blipFill>
        <p:spPr bwMode="auto">
          <a:xfrm>
            <a:off x="468280" y="1493821"/>
            <a:ext cx="92154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9" t="62167" r="24332" b="25604"/>
          <a:stretch>
            <a:fillRect/>
          </a:stretch>
        </p:blipFill>
        <p:spPr bwMode="auto">
          <a:xfrm>
            <a:off x="0" y="5422911"/>
            <a:ext cx="9791700" cy="13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t="9937" r="15759" b="4631"/>
          <a:stretch>
            <a:fillRect/>
          </a:stretch>
        </p:blipFill>
        <p:spPr bwMode="auto">
          <a:xfrm>
            <a:off x="431800" y="647700"/>
            <a:ext cx="9288463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- Εικόνα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0" y="1295400"/>
            <a:ext cx="7848600" cy="5400675"/>
          </a:xfrm>
        </p:spPr>
      </p:pic>
      <p:sp>
        <p:nvSpPr>
          <p:cNvPr id="18435" name="2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αλκοτεστ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Αλκοτεστ ανέκδοτο</a:t>
            </a:r>
            <a:endParaRPr lang="el-GR" dirty="0"/>
          </a:p>
        </p:txBody>
      </p:sp>
      <p:pic>
        <p:nvPicPr>
          <p:cNvPr id="4" name="Radio arvyla - Ανέκδοτο Στάθη-Αλκοτέστ στον εκατόνταρχο[Low,640x360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9850" y="1636697"/>
            <a:ext cx="7064426" cy="5298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smtClean="0"/>
              <a:t>λκοτεστ, πώς ΔΕΝ γίνεται</a:t>
            </a:r>
            <a:endParaRPr lang="el-GR" dirty="0"/>
          </a:p>
        </p:txBody>
      </p:sp>
      <p:pic>
        <p:nvPicPr>
          <p:cNvPr id="4" name="Σφηνάκι Αλκοτέστ - Τρελαμένος παππούς[Low,480x360,Mp4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5602" y="1851011"/>
            <a:ext cx="6373858" cy="47803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1" t="12701" r="19841" b="8519"/>
          <a:stretch>
            <a:fillRect/>
          </a:stretch>
        </p:blipFill>
        <p:spPr bwMode="auto">
          <a:xfrm>
            <a:off x="215900" y="0"/>
            <a:ext cx="957580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3" t="13597" r="20000" b="7623"/>
          <a:stretch>
            <a:fillRect/>
          </a:stretch>
        </p:blipFill>
        <p:spPr bwMode="auto">
          <a:xfrm>
            <a:off x="287338" y="287338"/>
            <a:ext cx="95043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Πηγές</a:t>
            </a:r>
          </a:p>
        </p:txBody>
      </p:sp>
      <p:sp>
        <p:nvSpPr>
          <p:cNvPr id="23555" name="2 - Θέση κειμένου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31800" indent="-323850" eaLnBrk="1">
              <a:buSzPct val="45000"/>
              <a:buFont typeface="StarSymbol"/>
              <a:buChar char="●"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Λογισμικό “Ο θαυμαστός κόσμος της Χημείας Α΄- Γ΄ Γυμνασίου”</a:t>
            </a:r>
          </a:p>
          <a:p>
            <a:pPr marL="431800" indent="-323850" eaLnBrk="1">
              <a:buSzPct val="45000"/>
              <a:buFont typeface="StarSymbol"/>
              <a:buChar char="●"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Βιβλίο μαθητή</a:t>
            </a:r>
          </a:p>
          <a:p>
            <a:pPr marL="431800" indent="-323850" eaLnBrk="1">
              <a:buSzPct val="45000"/>
              <a:buFont typeface="StarSymbol"/>
              <a:buChar char="●"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Τετράδιο εργασιών</a:t>
            </a:r>
          </a:p>
          <a:p>
            <a:pPr marL="431800" indent="-323850" eaLnBrk="1">
              <a:buSzPct val="45000"/>
              <a:buFont typeface="StarSymbol"/>
              <a:buChar char="●"/>
            </a:pPr>
            <a:r>
              <a:rPr altLang="el-GR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Αλκοόλες, Τζούλια-Αττά Πολίτου, αναπληρώτρια καθηγήτρια Χημείας Πανεπιστημίου Αθηνών</a:t>
            </a:r>
          </a:p>
          <a:p>
            <a:pPr marL="431800" indent="-323850" eaLnBrk="1">
              <a:buSzPct val="45000"/>
              <a:buFont typeface="StarSymbol"/>
              <a:buChar char="●"/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  <a:p>
            <a:pPr marL="431800" indent="-323850" eaLnBrk="1">
              <a:buSzPct val="45000"/>
              <a:buFont typeface="StarSymbol"/>
              <a:buChar char="●"/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- Εικόνα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1" t="47419" r="13615" b="21147"/>
          <a:stretch>
            <a:fillRect/>
          </a:stretch>
        </p:blipFill>
        <p:spPr>
          <a:xfrm>
            <a:off x="325404" y="2136763"/>
            <a:ext cx="9755222" cy="3413755"/>
          </a:xfrm>
        </p:spPr>
      </p:pic>
      <p:sp>
        <p:nvSpPr>
          <p:cNvPr id="3075" name="2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z="36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ΔΙΔΑΚΤΙΚΟΙ ΣΤΟΧΟΙ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 txBox="1">
            <a:spLocks noGrp="1"/>
          </p:cNvSpPr>
          <p:nvPr>
            <p:ph type="title" idx="4294967295"/>
          </p:nvPr>
        </p:nvSpPr>
        <p:spPr>
          <a:xfrm>
            <a:off x="215900" y="301625"/>
            <a:ext cx="9648825" cy="1262063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z="36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ΧΗΜΙΚΟΣ ΤΥΠΟΣ, ΠΡΟΣΟΜΟΙΩΣΗ ΜΟΡΙΟΥ  ΚΑΙ ΦΥΣΙΚΕΣ ΙΔΙΟΤΗΤΕΣ ΑΙΘΑΝΟΛΗΣ</a:t>
            </a:r>
          </a:p>
        </p:txBody>
      </p:sp>
      <p:pic>
        <p:nvPicPr>
          <p:cNvPr id="4099" name="2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4" t="52165" r="29330" b="26225"/>
          <a:stretch>
            <a:fillRect/>
          </a:stretch>
        </p:blipFill>
        <p:spPr bwMode="auto">
          <a:xfrm>
            <a:off x="792163" y="1800225"/>
            <a:ext cx="83518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t="73759" r="12901" b="4631"/>
          <a:stretch>
            <a:fillRect/>
          </a:stretch>
        </p:blipFill>
        <p:spPr bwMode="auto">
          <a:xfrm>
            <a:off x="936625" y="5111750"/>
            <a:ext cx="8135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altLang="el-GR" sz="36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ΤΕΛΕΙΑ ΚΑΥΣΗ ΑΙΘΑΝΟΛΗΣ</a:t>
            </a:r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4294967295"/>
          </p:nvPr>
        </p:nvSpPr>
        <p:spPr>
          <a:xfrm>
            <a:off x="503238" y="1768475"/>
            <a:ext cx="9577387" cy="1219200"/>
          </a:xfrm>
        </p:spPr>
        <p:txBody>
          <a:bodyPr/>
          <a:lstStyle/>
          <a:p>
            <a:pPr marL="431800" indent="-323850" eaLnBrk="1">
              <a:buSzPct val="45000"/>
              <a:buFont typeface="StarSymbol"/>
              <a:buChar char="●"/>
            </a:pPr>
            <a:r>
              <a:rPr altLang="el-GR" b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Mangal" panose="02040503050203030202" pitchFamily="18" charset="0"/>
              </a:rPr>
              <a:t>αιθανόλη + 			</a:t>
            </a:r>
            <a:r>
              <a:rPr altLang="el-GR" b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→ 		       +</a:t>
            </a:r>
          </a:p>
          <a:p>
            <a:pPr marL="431800" indent="-323850" eaLnBrk="1">
              <a:buSzPct val="45000"/>
              <a:buFont typeface="StarSymbol"/>
              <a:buNone/>
            </a:pPr>
            <a:r>
              <a:rPr altLang="el-GR" b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                   </a:t>
            </a:r>
          </a:p>
          <a:p>
            <a:pPr marL="431800" indent="-323850" eaLnBrk="1">
              <a:buSzPct val="45000"/>
              <a:buFont typeface="StarSymbol"/>
              <a:buNone/>
            </a:pPr>
            <a:endParaRPr altLang="el-GR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31800" indent="-323850" eaLnBrk="1">
              <a:buSzPct val="45000"/>
              <a:buFont typeface="StarSymbol"/>
              <a:buChar char="●"/>
            </a:pPr>
            <a:endParaRPr altLang="el-GR" sz="4000" b="1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31800" indent="-323850" eaLnBrk="1">
              <a:buSzPct val="45000"/>
              <a:buFont typeface="StarSymbol"/>
              <a:buChar char="●"/>
            </a:pPr>
            <a:endParaRPr altLang="el-GR" sz="4000" b="1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31800" indent="-323850" eaLnBrk="1">
              <a:buSzPct val="45000"/>
              <a:buFont typeface="StarSymbol"/>
              <a:buChar char="●"/>
            </a:pPr>
            <a:endParaRPr altLang="el-GR" sz="4000" b="1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576263" y="3275013"/>
            <a:ext cx="90011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323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StarSymbol"/>
              <a:buChar char="●"/>
            </a:pP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OH  +   O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→   </a:t>
            </a:r>
            <a:r>
              <a:rPr lang="el-GR" altLang="el-GR" sz="36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+   </a:t>
            </a:r>
            <a:r>
              <a:rPr lang="el-GR" altLang="el-GR" sz="36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</a:p>
          <a:p>
            <a:pPr eaLnBrk="1" hangingPunct="1">
              <a:buSzPct val="45000"/>
            </a:pP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(συμπληρώστε τους συντελεστές)</a:t>
            </a:r>
          </a:p>
          <a:p>
            <a:pPr eaLnBrk="1" hangingPunct="1">
              <a:buSzPct val="45000"/>
              <a:buFont typeface="StarSymbol"/>
              <a:buChar char="●"/>
            </a:pPr>
            <a:endParaRPr lang="pt-BR" altLang="el-GR" b="1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647700" y="5148263"/>
            <a:ext cx="8929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323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StarSymbol"/>
              <a:buChar char="●"/>
            </a:pP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OH  +  3 O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→  2 CO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+ </a:t>
            </a:r>
            <a:r>
              <a:rPr lang="el-GR" altLang="el-GR" sz="36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 H</a:t>
            </a:r>
            <a:r>
              <a:rPr lang="pt-BR" altLang="el-GR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el-GR" sz="36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endParaRPr lang="el-GR" altLang="el-GR" sz="3600" dirty="0"/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8064500" y="1763713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υδρατμοί</a:t>
            </a:r>
            <a:endParaRPr lang="el-GR" altLang="el-GR" sz="3200" dirty="0"/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3240088" y="1763713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200" b="1" dirty="0">
                <a:solidFill>
                  <a:srgbClr val="000000"/>
                </a:solidFill>
                <a:ea typeface="Arial Unicode MS" panose="020B0604020202020204" pitchFamily="34" charset="-128"/>
                <a:cs typeface="Mangal" panose="02040503050203030202" pitchFamily="18" charset="0"/>
              </a:rPr>
              <a:t>οξυγόνο</a:t>
            </a:r>
            <a:endParaRPr lang="el-GR" altLang="el-GR" dirty="0">
              <a:ea typeface="Arial Unicode MS" panose="020B0604020202020204" pitchFamily="34" charset="-128"/>
              <a:cs typeface="Mangal" panose="02040503050203030202" pitchFamily="18" charset="0"/>
            </a:endParaRPr>
          </a:p>
        </p:txBody>
      </p:sp>
      <p:sp>
        <p:nvSpPr>
          <p:cNvPr id="8" name="7 - TextBox"/>
          <p:cNvSpPr txBox="1">
            <a:spLocks noChangeArrowheads="1"/>
          </p:cNvSpPr>
          <p:nvPr/>
        </p:nvSpPr>
        <p:spPr bwMode="auto">
          <a:xfrm>
            <a:off x="5256213" y="1619250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διοξείδιο </a:t>
            </a:r>
          </a:p>
          <a:p>
            <a:pPr eaLnBrk="1" hangingPunct="1"/>
            <a:r>
              <a:rPr lang="el-GR" altLang="el-GR" sz="3200" b="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του άνθρακα</a:t>
            </a:r>
            <a:endParaRPr lang="el-GR" altLang="el-G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t="9921" r="12901" b="5901"/>
          <a:stretch>
            <a:fillRect/>
          </a:stretch>
        </p:blipFill>
        <p:spPr bwMode="auto">
          <a:xfrm>
            <a:off x="360363" y="792163"/>
            <a:ext cx="943133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t="9926" r="12901" b="7170"/>
          <a:stretch>
            <a:fillRect/>
          </a:stretch>
        </p:blipFill>
        <p:spPr bwMode="auto">
          <a:xfrm>
            <a:off x="360363" y="647700"/>
            <a:ext cx="9504362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t="9906" r="15047" b="3355"/>
          <a:stretch>
            <a:fillRect/>
          </a:stretch>
        </p:blipFill>
        <p:spPr bwMode="auto">
          <a:xfrm>
            <a:off x="360363" y="503238"/>
            <a:ext cx="935990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63" t="34375" r="14330" b="12254"/>
          <a:stretch>
            <a:fillRect/>
          </a:stretch>
        </p:blipFill>
        <p:spPr bwMode="auto">
          <a:xfrm>
            <a:off x="287338" y="936625"/>
            <a:ext cx="95043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301625"/>
            <a:ext cx="10080624" cy="1262063"/>
          </a:xfrm>
        </p:spPr>
        <p:txBody>
          <a:bodyPr/>
          <a:lstStyle/>
          <a:p>
            <a:r>
              <a:rPr lang="el-GR" sz="4000" dirty="0" smtClean="0"/>
              <a:t>Σχέση πυκνότητας – αλ</a:t>
            </a:r>
            <a:r>
              <a:rPr sz="4000" smtClean="0"/>
              <a:t>κ</a:t>
            </a:r>
            <a:r>
              <a:rPr lang="el-GR" sz="4000" dirty="0" smtClean="0"/>
              <a:t>οολικών βαθμών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ΣΧΟΛΕΙΟ\ΧΗΜΕΙΑ Γ\καμπύλη αναφορά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1708135"/>
            <a:ext cx="9258300" cy="5600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100</Words>
  <Application>Microsoft Office PowerPoint</Application>
  <PresentationFormat>Προσαρμογή</PresentationFormat>
  <Paragraphs>27</Paragraphs>
  <Slides>18</Slides>
  <Notes>15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Προεπιλογή</vt:lpstr>
      <vt:lpstr>ΧΗΜΕΙΑ Γ΄ ΓΥΜΝΑΣΙΟΥ Η ΑΙΘΑΝΟΛΗ</vt:lpstr>
      <vt:lpstr>ΔΙΔΑΚΤΙΚΟΙ ΣΤΟΧΟΙ</vt:lpstr>
      <vt:lpstr>ΧΗΜΙΚΟΣ ΤΥΠΟΣ, ΠΡΟΣΟΜΟΙΩΣΗ ΜΟΡΙΟΥ  ΚΑΙ ΦΥΣΙΚΕΣ ΙΔΙΟΤΗΤΕΣ ΑΙΘΑΝΟΛΗΣ</vt:lpstr>
      <vt:lpstr>ΤΕΛΕΙΑ ΚΑΥΣΗ ΑΙΘΑΝΟΛΗΣ</vt:lpstr>
      <vt:lpstr>Διαφάνεια 5</vt:lpstr>
      <vt:lpstr>Διαφάνεια 6</vt:lpstr>
      <vt:lpstr>Διαφάνεια 7</vt:lpstr>
      <vt:lpstr>Διαφάνεια 8</vt:lpstr>
      <vt:lpstr>Σχέση πυκνότητας – αλκοολικών βαθμών</vt:lpstr>
      <vt:lpstr>Εργασία 1</vt:lpstr>
      <vt:lpstr>Εργασία 2</vt:lpstr>
      <vt:lpstr>Διαφάνεια 12</vt:lpstr>
      <vt:lpstr>αλκοτεστ</vt:lpstr>
      <vt:lpstr>Αλκοτεστ ανέκδοτο</vt:lpstr>
      <vt:lpstr>Αλκοτεστ, πώς ΔΕΝ γίνεται</vt:lpstr>
      <vt:lpstr>Διαφάνεια 16</vt:lpstr>
      <vt:lpstr>Διαφάνεια 17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ΧΗΜΕΙΑ Γ΄ ΓΥΜΝΑΣΙΟΥ Η ΑΙΘΑΝΟΛΗ</dc:title>
  <dc:creator>user</dc:creator>
  <cp:lastModifiedBy>user</cp:lastModifiedBy>
  <cp:revision>15</cp:revision>
  <dcterms:created xsi:type="dcterms:W3CDTF">2013-01-03T20:18:34Z</dcterms:created>
  <dcterms:modified xsi:type="dcterms:W3CDTF">2018-01-17T15:03:29Z</dcterms:modified>
</cp:coreProperties>
</file>