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8" r:id="rId17"/>
    <p:sldId id="271" r:id="rId18"/>
    <p:sldId id="272" r:id="rId19"/>
    <p:sldId id="273" r:id="rId20"/>
    <p:sldId id="274" r:id="rId21"/>
    <p:sldId id="276" r:id="rId22"/>
    <p:sldId id="279" r:id="rId23"/>
    <p:sldId id="277"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16" autoAdjust="0"/>
  </p:normalViewPr>
  <p:slideViewPr>
    <p:cSldViewPr>
      <p:cViewPr varScale="1">
        <p:scale>
          <a:sx n="102" d="100"/>
          <a:sy n="102" d="100"/>
        </p:scale>
        <p:origin x="-188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47C1C17-EE03-458B-BE47-D488ED6253D1}" type="datetimeFigureOut">
              <a:rPr lang="el-GR" smtClean="0"/>
              <a:pPr/>
              <a:t>6/3/2018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664CD30-EB3D-4FDD-936D-03BE545A4866}" type="slidenum">
              <a:rPr lang="el-GR" smtClean="0"/>
              <a:pPr/>
              <a:t>‹#›</a:t>
            </a:fld>
            <a:endParaRPr lang="el-GR"/>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47C1C17-EE03-458B-BE47-D488ED6253D1}" type="datetimeFigureOut">
              <a:rPr lang="el-GR" smtClean="0"/>
              <a:pPr/>
              <a:t>6/3/2018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664CD30-EB3D-4FDD-936D-03BE545A4866}" type="slidenum">
              <a:rPr lang="el-GR" smtClean="0"/>
              <a:pPr/>
              <a:t>‹#›</a:t>
            </a:fld>
            <a:endParaRPr lang="el-GR"/>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47C1C17-EE03-458B-BE47-D488ED6253D1}" type="datetimeFigureOut">
              <a:rPr lang="el-GR" smtClean="0"/>
              <a:pPr/>
              <a:t>6/3/2018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664CD30-EB3D-4FDD-936D-03BE545A4866}" type="slidenum">
              <a:rPr lang="el-GR" smtClean="0"/>
              <a:pPr/>
              <a:t>‹#›</a:t>
            </a:fld>
            <a:endParaRPr lang="el-GR"/>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47C1C17-EE03-458B-BE47-D488ED6253D1}" type="datetimeFigureOut">
              <a:rPr lang="el-GR" smtClean="0"/>
              <a:pPr/>
              <a:t>6/3/2018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664CD30-EB3D-4FDD-936D-03BE545A4866}" type="slidenum">
              <a:rPr lang="el-GR" smtClean="0"/>
              <a:pPr/>
              <a:t>‹#›</a:t>
            </a:fld>
            <a:endParaRPr lang="el-GR"/>
          </a:p>
        </p:txBody>
      </p:sp>
    </p:spTree>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47C1C17-EE03-458B-BE47-D488ED6253D1}" type="datetimeFigureOut">
              <a:rPr lang="el-GR" smtClean="0"/>
              <a:pPr/>
              <a:t>6/3/2018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664CD30-EB3D-4FDD-936D-03BE545A4866}" type="slidenum">
              <a:rPr lang="el-GR" smtClean="0"/>
              <a:pPr/>
              <a:t>‹#›</a:t>
            </a:fld>
            <a:endParaRPr lang="el-GR"/>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47C1C17-EE03-458B-BE47-D488ED6253D1}" type="datetimeFigureOut">
              <a:rPr lang="el-GR" smtClean="0"/>
              <a:pPr/>
              <a:t>6/3/2018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664CD30-EB3D-4FDD-936D-03BE545A4866}" type="slidenum">
              <a:rPr lang="el-GR" smtClean="0"/>
              <a:pPr/>
              <a:t>‹#›</a:t>
            </a:fld>
            <a:endParaRPr lang="el-GR"/>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47C1C17-EE03-458B-BE47-D488ED6253D1}" type="datetimeFigureOut">
              <a:rPr lang="el-GR" smtClean="0"/>
              <a:pPr/>
              <a:t>6/3/2018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664CD30-EB3D-4FDD-936D-03BE545A4866}" type="slidenum">
              <a:rPr lang="el-GR" smtClean="0"/>
              <a:pPr/>
              <a:t>‹#›</a:t>
            </a:fld>
            <a:endParaRPr lang="el-GR"/>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47C1C17-EE03-458B-BE47-D488ED6253D1}" type="datetimeFigureOut">
              <a:rPr lang="el-GR" smtClean="0"/>
              <a:pPr/>
              <a:t>6/3/2018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664CD30-EB3D-4FDD-936D-03BE545A4866}" type="slidenum">
              <a:rPr lang="el-GR" smtClean="0"/>
              <a:pPr/>
              <a:t>‹#›</a:t>
            </a:fld>
            <a:endParaRPr lang="el-GR"/>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47C1C17-EE03-458B-BE47-D488ED6253D1}" type="datetimeFigureOut">
              <a:rPr lang="el-GR" smtClean="0"/>
              <a:pPr/>
              <a:t>6/3/2018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664CD30-EB3D-4FDD-936D-03BE545A4866}" type="slidenum">
              <a:rPr lang="el-GR" smtClean="0"/>
              <a:pPr/>
              <a:t>‹#›</a:t>
            </a:fld>
            <a:endParaRPr lang="el-GR"/>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47C1C17-EE03-458B-BE47-D488ED6253D1}" type="datetimeFigureOut">
              <a:rPr lang="el-GR" smtClean="0"/>
              <a:pPr/>
              <a:t>6/3/2018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664CD30-EB3D-4FDD-936D-03BE545A4866}" type="slidenum">
              <a:rPr lang="el-GR" smtClean="0"/>
              <a:pPr/>
              <a:t>‹#›</a:t>
            </a:fld>
            <a:endParaRPr lang="el-GR"/>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47C1C17-EE03-458B-BE47-D488ED6253D1}" type="datetimeFigureOut">
              <a:rPr lang="el-GR" smtClean="0"/>
              <a:pPr/>
              <a:t>6/3/2018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664CD30-EB3D-4FDD-936D-03BE545A4866}" type="slidenum">
              <a:rPr lang="el-GR" smtClean="0"/>
              <a:pPr/>
              <a:t>‹#›</a:t>
            </a:fld>
            <a:endParaRPr lang="el-GR"/>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C1C17-EE03-458B-BE47-D488ED6253D1}" type="datetimeFigureOut">
              <a:rPr lang="el-GR" smtClean="0"/>
              <a:pPr/>
              <a:t>6/3/2018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4CD30-EB3D-4FDD-936D-03BE545A486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trips dir="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file:///C:\Users\user\Desktop\2o%20LYKEIO%20PAR\&#932;&#959;%20&#965;&#960;&#941;&#961;&#959;&#967;&#959;%20&#964;&#945;&#958;&#943;&#948;&#953;%20&#964;&#951;&#962;%20&#917;&#960;&#953;&#967;&#949;&#953;&#961;&#951;&#956;&#945;&#964;&#953;&#954;&#972;&#964;&#951;&#964;&#945;&#962;.mp4" TargetMode="Externa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file:///C:\Users\user\Desktop\2o%20LYKEIO%20PAR\&#932;&#959;%20&#917;&#960;&#953;&#967;&#949;&#953;&#961;&#949;&#943;&#957;%20&#949;&#963;&#964;&#943;%20&#934;&#953;&#955;&#959;&#963;&#959;&#966;&#949;&#943;&#957;.mp4"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https://arcadianet.gr/wp-content/themes/arcadianetfifteen/assets/img/logo.png"/>
          <p:cNvPicPr/>
          <p:nvPr/>
        </p:nvPicPr>
        <p:blipFill>
          <a:blip r:embed="rId2" cstate="print"/>
          <a:srcRect/>
          <a:stretch>
            <a:fillRect/>
          </a:stretch>
        </p:blipFill>
        <p:spPr bwMode="auto">
          <a:xfrm>
            <a:off x="827584" y="2204864"/>
            <a:ext cx="7416824" cy="1700386"/>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logo.png"/>
          <p:cNvPicPr>
            <a:picLocks noGrp="1" noChangeAspect="1"/>
          </p:cNvPicPr>
          <p:nvPr>
            <p:ph idx="1"/>
          </p:nvPr>
        </p:nvPicPr>
        <p:blipFill>
          <a:blip r:embed="rId2" cstate="print"/>
          <a:stretch>
            <a:fillRect/>
          </a:stretch>
        </p:blipFill>
        <p:spPr>
          <a:xfrm>
            <a:off x="3238500" y="260649"/>
            <a:ext cx="2667000" cy="1152128"/>
          </a:xfrm>
        </p:spPr>
      </p:pic>
      <p:pic>
        <p:nvPicPr>
          <p:cNvPr id="5" name="4 - Εικόνα" descr="720_158563_6c7b404041-8cb1696a9969cf45.jpg"/>
          <p:cNvPicPr>
            <a:picLocks noChangeAspect="1"/>
          </p:cNvPicPr>
          <p:nvPr/>
        </p:nvPicPr>
        <p:blipFill>
          <a:blip r:embed="rId3" cstate="print"/>
          <a:stretch>
            <a:fillRect/>
          </a:stretch>
        </p:blipFill>
        <p:spPr>
          <a:xfrm>
            <a:off x="1143000" y="1500187"/>
            <a:ext cx="6858000" cy="45211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 TextBox"/>
          <p:cNvSpPr txBox="1"/>
          <p:nvPr/>
        </p:nvSpPr>
        <p:spPr>
          <a:xfrm>
            <a:off x="1115616" y="6021288"/>
            <a:ext cx="6912768" cy="523220"/>
          </a:xfrm>
          <a:prstGeom prst="rect">
            <a:avLst/>
          </a:prstGeom>
          <a:noFill/>
        </p:spPr>
        <p:txBody>
          <a:bodyPr wrap="square" rtlCol="0">
            <a:spAutoFit/>
          </a:bodyPr>
          <a:lstStyle/>
          <a:p>
            <a:pPr algn="ctr"/>
            <a:r>
              <a:rPr lang="el-GR" sz="2800" b="1" dirty="0" smtClean="0">
                <a:solidFill>
                  <a:srgbClr val="0070C0"/>
                </a:solidFill>
              </a:rPr>
              <a:t>Τα  χρήματα </a:t>
            </a:r>
            <a:r>
              <a:rPr lang="en-US" sz="2800" b="1" dirty="0" smtClean="0">
                <a:solidFill>
                  <a:srgbClr val="0070C0"/>
                </a:solidFill>
              </a:rPr>
              <a:t>;</a:t>
            </a:r>
            <a:endParaRPr lang="el-GR" sz="2800" b="1" dirty="0">
              <a:solidFill>
                <a:srgbClr val="0070C0"/>
              </a:solidFill>
            </a:endParaRPr>
          </a:p>
        </p:txBody>
      </p:sp>
    </p:spTree>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720_158563_6c7b404041-8cb1696a9969cf45.jpg"/>
          <p:cNvPicPr>
            <a:picLocks noChangeAspect="1"/>
          </p:cNvPicPr>
          <p:nvPr/>
        </p:nvPicPr>
        <p:blipFill>
          <a:blip r:embed="rId2" cstate="print"/>
          <a:stretch>
            <a:fillRect/>
          </a:stretch>
        </p:blipFill>
        <p:spPr>
          <a:xfrm>
            <a:off x="1115616" y="1484784"/>
            <a:ext cx="6858000" cy="4521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3 - Θέση περιεχομένου" descr="logo.png"/>
          <p:cNvPicPr>
            <a:picLocks noGrp="1" noChangeAspect="1"/>
          </p:cNvPicPr>
          <p:nvPr>
            <p:ph idx="1"/>
          </p:nvPr>
        </p:nvPicPr>
        <p:blipFill>
          <a:blip r:embed="rId3" cstate="print"/>
          <a:stretch>
            <a:fillRect/>
          </a:stretch>
        </p:blipFill>
        <p:spPr>
          <a:xfrm>
            <a:off x="3238500" y="260649"/>
            <a:ext cx="2667000" cy="936104"/>
          </a:xfrm>
        </p:spPr>
      </p:pic>
      <p:cxnSp>
        <p:nvCxnSpPr>
          <p:cNvPr id="8" name="7 - Ευθεία γραμμή σύνδεσης"/>
          <p:cNvCxnSpPr/>
          <p:nvPr/>
        </p:nvCxnSpPr>
        <p:spPr>
          <a:xfrm>
            <a:off x="2051720" y="1844824"/>
            <a:ext cx="5184576" cy="3816424"/>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1115616" y="6165304"/>
            <a:ext cx="6840760" cy="584775"/>
          </a:xfrm>
          <a:prstGeom prst="rect">
            <a:avLst/>
          </a:prstGeom>
          <a:noFill/>
        </p:spPr>
        <p:txBody>
          <a:bodyPr wrap="square" rtlCol="0">
            <a:spAutoFit/>
          </a:bodyPr>
          <a:lstStyle/>
          <a:p>
            <a:pPr algn="ctr"/>
            <a:r>
              <a:rPr lang="el-GR" sz="3200" b="1" dirty="0" smtClean="0">
                <a:solidFill>
                  <a:srgbClr val="FF0000"/>
                </a:solidFill>
              </a:rPr>
              <a:t>ΛΑΘΟΣ</a:t>
            </a:r>
            <a:endParaRPr lang="el-GR" b="1" dirty="0">
              <a:solidFill>
                <a:srgbClr val="FF0000"/>
              </a:solidFill>
            </a:endParaRPr>
          </a:p>
        </p:txBody>
      </p:sp>
      <p:cxnSp>
        <p:nvCxnSpPr>
          <p:cNvPr id="13" name="12 - Ευθεία γραμμή σύνδεσης"/>
          <p:cNvCxnSpPr/>
          <p:nvPr/>
        </p:nvCxnSpPr>
        <p:spPr>
          <a:xfrm flipH="1">
            <a:off x="1835696" y="1844824"/>
            <a:ext cx="4968552" cy="3672408"/>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548680"/>
            <a:ext cx="8229600" cy="1930226"/>
          </a:xfrm>
        </p:spPr>
        <p:txBody>
          <a:bodyPr>
            <a:normAutofit/>
          </a:bodyPr>
          <a:lstStyle/>
          <a:p>
            <a:r>
              <a:rPr lang="en-US" dirty="0" smtClean="0"/>
              <a:t/>
            </a:r>
            <a:br>
              <a:rPr lang="en-US" dirty="0" smtClean="0"/>
            </a:br>
            <a:r>
              <a:rPr lang="en-US" b="1" dirty="0" smtClean="0">
                <a:solidFill>
                  <a:schemeClr val="tx2">
                    <a:lumMod val="60000"/>
                    <a:lumOff val="40000"/>
                  </a:schemeClr>
                </a:solidFill>
              </a:rPr>
              <a:t>Steve Jobs</a:t>
            </a:r>
            <a:endParaRPr lang="el-GR" b="1" dirty="0">
              <a:solidFill>
                <a:schemeClr val="tx2">
                  <a:lumMod val="60000"/>
                  <a:lumOff val="40000"/>
                </a:schemeClr>
              </a:solidFill>
            </a:endParaRPr>
          </a:p>
        </p:txBody>
      </p:sp>
      <p:pic>
        <p:nvPicPr>
          <p:cNvPr id="4" name="3 - Θέση περιεχομένου" descr="logo.png"/>
          <p:cNvPicPr>
            <a:picLocks noGrp="1" noChangeAspect="1"/>
          </p:cNvPicPr>
          <p:nvPr>
            <p:ph idx="1"/>
          </p:nvPr>
        </p:nvPicPr>
        <p:blipFill>
          <a:blip r:embed="rId2" cstate="print"/>
          <a:stretch>
            <a:fillRect/>
          </a:stretch>
        </p:blipFill>
        <p:spPr>
          <a:xfrm>
            <a:off x="3238500" y="332657"/>
            <a:ext cx="2667000" cy="1008112"/>
          </a:xfrm>
        </p:spPr>
      </p:pic>
      <p:pic>
        <p:nvPicPr>
          <p:cNvPr id="5" name="4 - Εικόνα" descr="steve.jpg"/>
          <p:cNvPicPr>
            <a:picLocks noChangeAspect="1"/>
          </p:cNvPicPr>
          <p:nvPr/>
        </p:nvPicPr>
        <p:blipFill>
          <a:blip r:embed="rId3" cstate="print"/>
          <a:stretch>
            <a:fillRect/>
          </a:stretch>
        </p:blipFill>
        <p:spPr>
          <a:xfrm>
            <a:off x="1547664" y="2571750"/>
            <a:ext cx="6192688" cy="28734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5 - TextBox"/>
          <p:cNvSpPr txBox="1"/>
          <p:nvPr/>
        </p:nvSpPr>
        <p:spPr>
          <a:xfrm>
            <a:off x="2699792" y="6021288"/>
            <a:ext cx="5223949" cy="646331"/>
          </a:xfrm>
          <a:prstGeom prst="rect">
            <a:avLst/>
          </a:prstGeom>
          <a:noFill/>
        </p:spPr>
        <p:txBody>
          <a:bodyPr wrap="square" rtlCol="0">
            <a:spAutoFit/>
          </a:bodyPr>
          <a:lstStyle/>
          <a:p>
            <a:r>
              <a:rPr lang="en-US" sz="3600" b="1" dirty="0" smtClean="0">
                <a:solidFill>
                  <a:schemeClr val="tx2">
                    <a:lumMod val="60000"/>
                    <a:lumOff val="40000"/>
                  </a:schemeClr>
                </a:solidFill>
              </a:rPr>
              <a:t>THINK OUT  OF  BOX</a:t>
            </a:r>
            <a:endParaRPr lang="el-GR" sz="3600" b="1" dirty="0">
              <a:solidFill>
                <a:schemeClr val="tx2">
                  <a:lumMod val="60000"/>
                  <a:lumOff val="40000"/>
                </a:schemeClr>
              </a:solidFill>
            </a:endParaRPr>
          </a:p>
        </p:txBody>
      </p:sp>
    </p:spTree>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logo.png"/>
          <p:cNvPicPr>
            <a:picLocks noGrp="1" noChangeAspect="1"/>
          </p:cNvPicPr>
          <p:nvPr>
            <p:ph idx="1"/>
          </p:nvPr>
        </p:nvPicPr>
        <p:blipFill>
          <a:blip r:embed="rId2" cstate="print"/>
          <a:stretch>
            <a:fillRect/>
          </a:stretch>
        </p:blipFill>
        <p:spPr>
          <a:xfrm>
            <a:off x="3238500" y="260649"/>
            <a:ext cx="2667000" cy="1152128"/>
          </a:xfrm>
        </p:spPr>
      </p:pic>
      <p:sp>
        <p:nvSpPr>
          <p:cNvPr id="5" name="4 - TextBox"/>
          <p:cNvSpPr txBox="1"/>
          <p:nvPr/>
        </p:nvSpPr>
        <p:spPr>
          <a:xfrm>
            <a:off x="1187624" y="1772816"/>
            <a:ext cx="6795146" cy="34163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l-GR" b="1" dirty="0" smtClean="0">
                <a:solidFill>
                  <a:schemeClr val="accent2"/>
                </a:solidFill>
              </a:rPr>
              <a:t>                         </a:t>
            </a:r>
            <a:r>
              <a:rPr lang="el-GR" sz="3600" b="1" dirty="0" smtClean="0">
                <a:solidFill>
                  <a:schemeClr val="accent6">
                    <a:lumMod val="75000"/>
                  </a:schemeClr>
                </a:solidFill>
              </a:rPr>
              <a:t>ΠΛΑΙΣΙΟ   ΣΤΡΑΤΗΓΙΚΗΣ</a:t>
            </a:r>
          </a:p>
          <a:p>
            <a:pPr marL="342900" indent="-342900">
              <a:buFont typeface="Wingdings" pitchFamily="2" charset="2"/>
              <a:buChar char="ü"/>
            </a:pPr>
            <a:r>
              <a:rPr lang="el-GR" dirty="0"/>
              <a:t>Μ</a:t>
            </a:r>
            <a:r>
              <a:rPr lang="el-GR" dirty="0" smtClean="0"/>
              <a:t>ια </a:t>
            </a:r>
            <a:r>
              <a:rPr lang="el-GR" dirty="0"/>
              <a:t>αποστολή η οποία καθορίζει τι </a:t>
            </a:r>
            <a:r>
              <a:rPr lang="el-GR" dirty="0" smtClean="0"/>
              <a:t>κάνετε.</a:t>
            </a:r>
          </a:p>
          <a:p>
            <a:pPr marL="342900" indent="-342900"/>
            <a:endParaRPr lang="el-GR" dirty="0"/>
          </a:p>
          <a:p>
            <a:pPr marL="342900" indent="-342900">
              <a:buFont typeface="Wingdings" pitchFamily="2" charset="2"/>
              <a:buChar char="ü"/>
            </a:pPr>
            <a:r>
              <a:rPr lang="el-GR" dirty="0" smtClean="0"/>
              <a:t>Αξίες </a:t>
            </a:r>
            <a:r>
              <a:rPr lang="el-GR" dirty="0"/>
              <a:t>που διαμορφώνουν τις ενέργειές </a:t>
            </a:r>
            <a:r>
              <a:rPr lang="el-GR" dirty="0" smtClean="0"/>
              <a:t>σας.</a:t>
            </a:r>
          </a:p>
          <a:p>
            <a:pPr marL="342900" indent="-342900"/>
            <a:r>
              <a:rPr lang="el-GR" dirty="0" smtClean="0"/>
              <a:t> </a:t>
            </a:r>
            <a:endParaRPr lang="el-GR" dirty="0"/>
          </a:p>
          <a:p>
            <a:pPr marL="342900" indent="-342900">
              <a:buFont typeface="Wingdings" pitchFamily="2" charset="2"/>
              <a:buChar char="ü"/>
            </a:pPr>
            <a:r>
              <a:rPr lang="el-GR" dirty="0"/>
              <a:t>Σ</a:t>
            </a:r>
            <a:r>
              <a:rPr lang="el-GR" dirty="0" smtClean="0"/>
              <a:t>τόχους </a:t>
            </a:r>
            <a:r>
              <a:rPr lang="el-GR" dirty="0"/>
              <a:t>και σχέδια δράσης για να καθοδηγούν </a:t>
            </a:r>
            <a:r>
              <a:rPr lang="el-GR" dirty="0" smtClean="0"/>
              <a:t> τις </a:t>
            </a:r>
            <a:r>
              <a:rPr lang="el-GR" dirty="0"/>
              <a:t>καθημερινές, εβδομαδιαίες και μηνιαίες ενέργειές σας</a:t>
            </a:r>
            <a:r>
              <a:rPr lang="el-GR" dirty="0" smtClean="0"/>
              <a:t>.</a:t>
            </a:r>
          </a:p>
          <a:p>
            <a:pPr marL="342900" indent="-342900">
              <a:buFont typeface="Wingdings" pitchFamily="2" charset="2"/>
              <a:buChar char="ü"/>
            </a:pPr>
            <a:endParaRPr lang="el-GR" dirty="0"/>
          </a:p>
          <a:p>
            <a:pPr marL="342900" indent="-342900">
              <a:buFont typeface="Wingdings" pitchFamily="2" charset="2"/>
              <a:buChar char="ü"/>
            </a:pPr>
            <a:r>
              <a:rPr lang="el-GR" dirty="0" smtClean="0"/>
              <a:t> </a:t>
            </a:r>
            <a:r>
              <a:rPr lang="el-GR" dirty="0"/>
              <a:t>Συνεργάτες που έχουν την ίδια ηθική και όραμα με </a:t>
            </a:r>
            <a:r>
              <a:rPr lang="el-GR" dirty="0" smtClean="0"/>
              <a:t>εσάς.</a:t>
            </a:r>
            <a:endParaRPr lang="el-GR" dirty="0"/>
          </a:p>
          <a:p>
            <a:endParaRPr lang="el-GR" dirty="0" smtClean="0"/>
          </a:p>
          <a:p>
            <a:endParaRPr lang="el-GR" dirty="0"/>
          </a:p>
        </p:txBody>
      </p:sp>
    </p:spTree>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logo.png"/>
          <p:cNvPicPr>
            <a:picLocks noGrp="1" noChangeAspect="1"/>
          </p:cNvPicPr>
          <p:nvPr>
            <p:ph idx="1"/>
          </p:nvPr>
        </p:nvPicPr>
        <p:blipFill>
          <a:blip r:embed="rId2" cstate="print"/>
          <a:stretch>
            <a:fillRect/>
          </a:stretch>
        </p:blipFill>
        <p:spPr>
          <a:xfrm>
            <a:off x="3238500" y="260649"/>
            <a:ext cx="2667000" cy="1152128"/>
          </a:xfrm>
        </p:spPr>
      </p:pic>
      <p:sp>
        <p:nvSpPr>
          <p:cNvPr id="5" name="4 - TextBox"/>
          <p:cNvSpPr txBox="1"/>
          <p:nvPr/>
        </p:nvSpPr>
        <p:spPr>
          <a:xfrm>
            <a:off x="4355976" y="1340768"/>
            <a:ext cx="461986" cy="584775"/>
          </a:xfrm>
          <a:prstGeom prst="rect">
            <a:avLst/>
          </a:prstGeom>
          <a:noFill/>
        </p:spPr>
        <p:txBody>
          <a:bodyPr wrap="none" rtlCol="0">
            <a:spAutoFit/>
          </a:bodyPr>
          <a:lstStyle/>
          <a:p>
            <a:r>
              <a:rPr lang="el-GR" b="1" dirty="0" smtClean="0"/>
              <a:t> </a:t>
            </a:r>
            <a:r>
              <a:rPr lang="el-GR" sz="3200" b="1" dirty="0" smtClean="0">
                <a:solidFill>
                  <a:schemeClr val="tx2">
                    <a:lumMod val="60000"/>
                    <a:lumOff val="40000"/>
                  </a:schemeClr>
                </a:solidFill>
              </a:rPr>
              <a:t>Κ</a:t>
            </a:r>
            <a:endParaRPr lang="el-GR" sz="3200" b="1" dirty="0">
              <a:solidFill>
                <a:schemeClr val="tx2">
                  <a:lumMod val="60000"/>
                  <a:lumOff val="40000"/>
                </a:schemeClr>
              </a:solidFill>
            </a:endParaRPr>
          </a:p>
        </p:txBody>
      </p:sp>
      <p:sp>
        <p:nvSpPr>
          <p:cNvPr id="8" name="7 - TextBox"/>
          <p:cNvSpPr txBox="1"/>
          <p:nvPr/>
        </p:nvSpPr>
        <p:spPr>
          <a:xfrm>
            <a:off x="179512" y="5301208"/>
            <a:ext cx="8964488" cy="584775"/>
          </a:xfrm>
          <a:prstGeom prst="rect">
            <a:avLst/>
          </a:prstGeom>
          <a:noFill/>
        </p:spPr>
        <p:txBody>
          <a:bodyPr wrap="square" rtlCol="0">
            <a:spAutoFit/>
          </a:bodyPr>
          <a:lstStyle/>
          <a:p>
            <a:pPr algn="ctr"/>
            <a:r>
              <a:rPr lang="en-US" sz="3200" b="1" dirty="0" smtClean="0">
                <a:solidFill>
                  <a:schemeClr val="tx2">
                    <a:lumMod val="60000"/>
                    <a:lumOff val="40000"/>
                  </a:schemeClr>
                </a:solidFill>
              </a:rPr>
              <a:t>KNOWLEDGE  - RESPONSIBILITY -  CONTROL</a:t>
            </a:r>
            <a:endParaRPr lang="el-GR" sz="3200" b="1" dirty="0">
              <a:solidFill>
                <a:schemeClr val="tx2">
                  <a:lumMod val="60000"/>
                  <a:lumOff val="40000"/>
                </a:schemeClr>
              </a:solidFill>
            </a:endParaRPr>
          </a:p>
        </p:txBody>
      </p:sp>
      <p:sp>
        <p:nvSpPr>
          <p:cNvPr id="6" name="5 - Ισοσκελές τρίγωνο"/>
          <p:cNvSpPr/>
          <p:nvPr/>
        </p:nvSpPr>
        <p:spPr>
          <a:xfrm>
            <a:off x="2267744" y="1916832"/>
            <a:ext cx="4680520" cy="2952328"/>
          </a:xfrm>
          <a:prstGeom prst="triangle">
            <a:avLst/>
          </a:prstGeom>
          <a:ln w="76200">
            <a:solidFill>
              <a:schemeClr val="tx2">
                <a:lumMod val="60000"/>
                <a:lumOff val="4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a:p>
        </p:txBody>
      </p:sp>
      <p:sp>
        <p:nvSpPr>
          <p:cNvPr id="7" name="6 - TextBox"/>
          <p:cNvSpPr txBox="1"/>
          <p:nvPr/>
        </p:nvSpPr>
        <p:spPr>
          <a:xfrm>
            <a:off x="7020272" y="4581128"/>
            <a:ext cx="455574" cy="584775"/>
          </a:xfrm>
          <a:prstGeom prst="rect">
            <a:avLst/>
          </a:prstGeom>
          <a:noFill/>
        </p:spPr>
        <p:txBody>
          <a:bodyPr wrap="none" rtlCol="0">
            <a:spAutoFit/>
          </a:bodyPr>
          <a:lstStyle/>
          <a:p>
            <a:r>
              <a:rPr lang="el-GR" b="1" dirty="0" smtClean="0"/>
              <a:t> </a:t>
            </a:r>
            <a:r>
              <a:rPr lang="en-US" sz="3200" b="1" dirty="0" smtClean="0">
                <a:solidFill>
                  <a:schemeClr val="tx2">
                    <a:lumMod val="60000"/>
                    <a:lumOff val="40000"/>
                  </a:schemeClr>
                </a:solidFill>
              </a:rPr>
              <a:t>C</a:t>
            </a:r>
            <a:endParaRPr lang="el-GR" sz="3200" b="1" dirty="0">
              <a:solidFill>
                <a:schemeClr val="tx2">
                  <a:lumMod val="60000"/>
                  <a:lumOff val="40000"/>
                </a:schemeClr>
              </a:solidFill>
            </a:endParaRPr>
          </a:p>
        </p:txBody>
      </p:sp>
      <p:sp>
        <p:nvSpPr>
          <p:cNvPr id="9" name="8 - TextBox"/>
          <p:cNvSpPr txBox="1"/>
          <p:nvPr/>
        </p:nvSpPr>
        <p:spPr>
          <a:xfrm>
            <a:off x="1763688" y="4509120"/>
            <a:ext cx="468398" cy="584775"/>
          </a:xfrm>
          <a:prstGeom prst="rect">
            <a:avLst/>
          </a:prstGeom>
          <a:noFill/>
        </p:spPr>
        <p:txBody>
          <a:bodyPr wrap="none" rtlCol="0">
            <a:spAutoFit/>
          </a:bodyPr>
          <a:lstStyle/>
          <a:p>
            <a:r>
              <a:rPr lang="el-GR" b="1" dirty="0" smtClean="0"/>
              <a:t> </a:t>
            </a:r>
            <a:r>
              <a:rPr lang="en-US" sz="3200" b="1" dirty="0" smtClean="0">
                <a:solidFill>
                  <a:schemeClr val="tx2">
                    <a:lumMod val="60000"/>
                    <a:lumOff val="40000"/>
                  </a:schemeClr>
                </a:solidFill>
              </a:rPr>
              <a:t>R</a:t>
            </a:r>
            <a:endParaRPr lang="el-GR" sz="3200" b="1" dirty="0">
              <a:solidFill>
                <a:schemeClr val="tx2">
                  <a:lumMod val="60000"/>
                  <a:lumOff val="40000"/>
                </a:schemeClr>
              </a:solidFill>
            </a:endParaRPr>
          </a:p>
        </p:txBody>
      </p:sp>
    </p:spTree>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logo.png"/>
          <p:cNvPicPr>
            <a:picLocks noGrp="1" noChangeAspect="1"/>
          </p:cNvPicPr>
          <p:nvPr>
            <p:ph idx="1"/>
          </p:nvPr>
        </p:nvPicPr>
        <p:blipFill>
          <a:blip r:embed="rId2" cstate="print"/>
          <a:stretch>
            <a:fillRect/>
          </a:stretch>
        </p:blipFill>
        <p:spPr>
          <a:xfrm>
            <a:off x="3238500" y="332657"/>
            <a:ext cx="2667000" cy="1080120"/>
          </a:xfrm>
        </p:spPr>
      </p:pic>
      <p:sp>
        <p:nvSpPr>
          <p:cNvPr id="6" name="5 - TextBox"/>
          <p:cNvSpPr txBox="1"/>
          <p:nvPr/>
        </p:nvSpPr>
        <p:spPr>
          <a:xfrm>
            <a:off x="1043608" y="2636912"/>
            <a:ext cx="6112296" cy="369332"/>
          </a:xfrm>
          <a:prstGeom prst="rect">
            <a:avLst/>
          </a:prstGeom>
          <a:noFill/>
        </p:spPr>
        <p:txBody>
          <a:bodyPr wrap="square" rtlCol="0">
            <a:spAutoFit/>
          </a:bodyPr>
          <a:lstStyle/>
          <a:p>
            <a:endParaRPr lang="el-GR" dirty="0"/>
          </a:p>
        </p:txBody>
      </p:sp>
      <p:sp>
        <p:nvSpPr>
          <p:cNvPr id="22529" name="Rectangle 1"/>
          <p:cNvSpPr>
            <a:spLocks noChangeArrowheads="1"/>
          </p:cNvSpPr>
          <p:nvPr/>
        </p:nvSpPr>
        <p:spPr bwMode="auto">
          <a:xfrm>
            <a:off x="0" y="1606684"/>
            <a:ext cx="9144000" cy="520142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chemeClr val="tx2">
                  <a:lumMod val="60000"/>
                  <a:lumOff val="40000"/>
                </a:schemeClr>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200" b="1" dirty="0" smtClean="0">
              <a:solidFill>
                <a:schemeClr val="tx2">
                  <a:lumMod val="60000"/>
                  <a:lumOff val="40000"/>
                </a:schemeClr>
              </a:solidFill>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chemeClr val="tx2">
                    <a:lumMod val="60000"/>
                    <a:lumOff val="40000"/>
                  </a:schemeClr>
                </a:solidFill>
                <a:effectLst/>
                <a:latin typeface="Arial" pitchFamily="34" charset="0"/>
                <a:ea typeface="Times New Roman" pitchFamily="18" charset="0"/>
                <a:cs typeface="Arial" pitchFamily="34" charset="0"/>
              </a:rPr>
              <a:t>Ένας  επιχειρηματίας πρέπει </a:t>
            </a:r>
            <a:r>
              <a:rPr kumimoji="0" lang="en-US" sz="2200" b="1" i="0" u="none" strike="noStrike" cap="none" normalizeH="0" baseline="0" dirty="0" smtClean="0">
                <a:ln>
                  <a:noFill/>
                </a:ln>
                <a:solidFill>
                  <a:schemeClr val="tx2">
                    <a:lumMod val="60000"/>
                    <a:lumOff val="40000"/>
                  </a:schemeClr>
                </a:solidFill>
                <a:effectLst/>
                <a:latin typeface="Arial" pitchFamily="34" charset="0"/>
                <a:ea typeface="Times New Roman" pitchFamily="18" charset="0"/>
                <a:cs typeface="Arial" pitchFamily="34" charset="0"/>
              </a:rPr>
              <a:t>:</a:t>
            </a:r>
          </a:p>
          <a:p>
            <a:pPr marL="0" marR="0" lvl="0" indent="0" defTabSz="914400" rtl="0" eaLnBrk="1" fontAlgn="base" latinLnBrk="0" hangingPunct="1">
              <a:lnSpc>
                <a:spcPct val="100000"/>
              </a:lnSpc>
              <a:spcBef>
                <a:spcPct val="0"/>
              </a:spcBef>
              <a:spcAft>
                <a:spcPct val="0"/>
              </a:spcAft>
              <a:buClrTx/>
              <a:buSzTx/>
              <a:buFontTx/>
              <a:buNone/>
              <a:tabLst/>
            </a:pPr>
            <a:endParaRPr kumimoji="0" lang="el-GR" sz="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457200" marR="0" lvl="0" indent="-457200" defTabSz="914400" rtl="0" eaLnBrk="0" fontAlgn="base" latinLnBrk="0" hangingPunct="0">
              <a:lnSpc>
                <a:spcPct val="100000"/>
              </a:lnSpc>
              <a:spcBef>
                <a:spcPct val="0"/>
              </a:spcBef>
              <a:spcAft>
                <a:spcPct val="0"/>
              </a:spcAft>
              <a:buClrTx/>
              <a:buSzTx/>
              <a:buFont typeface="Wingdings" pitchFamily="2" charset="2"/>
              <a:buChar char="v"/>
              <a:tabLst/>
            </a:pPr>
            <a:r>
              <a:rPr kumimoji="0" lang="el-GR" sz="2200" b="0" i="0" u="none" strike="noStrike" cap="none" normalizeH="0" baseline="0" dirty="0" smtClean="0">
                <a:ln>
                  <a:noFill/>
                </a:ln>
                <a:solidFill>
                  <a:schemeClr val="tx2">
                    <a:lumMod val="60000"/>
                    <a:lumOff val="40000"/>
                  </a:schemeClr>
                </a:solidFill>
                <a:effectLst/>
                <a:latin typeface="Arial" pitchFamily="34" charset="0"/>
                <a:ea typeface="Times New Roman" pitchFamily="18" charset="0"/>
                <a:cs typeface="Arial" pitchFamily="34" charset="0"/>
              </a:rPr>
              <a:t> να αφουγκράζεται τ</a:t>
            </a:r>
            <a:r>
              <a:rPr lang="el-GR" sz="2200" dirty="0" smtClean="0">
                <a:solidFill>
                  <a:schemeClr val="tx2">
                    <a:lumMod val="60000"/>
                    <a:lumOff val="40000"/>
                  </a:schemeClr>
                </a:solidFill>
                <a:latin typeface="Arial" pitchFamily="34" charset="0"/>
                <a:ea typeface="Times New Roman" pitchFamily="18" charset="0"/>
                <a:cs typeface="Arial" pitchFamily="34" charset="0"/>
              </a:rPr>
              <a:t>ην αγορά</a:t>
            </a:r>
            <a:r>
              <a:rPr kumimoji="0" lang="el-GR" sz="2200" b="0" i="0" u="none" strike="noStrike" cap="none" normalizeH="0" baseline="0" dirty="0" smtClean="0">
                <a:ln>
                  <a:noFill/>
                </a:ln>
                <a:solidFill>
                  <a:schemeClr val="tx2">
                    <a:lumMod val="60000"/>
                    <a:lumOff val="40000"/>
                  </a:schemeClr>
                </a:solidFill>
                <a:effectLst/>
                <a:latin typeface="Arial" pitchFamily="34" charset="0"/>
                <a:ea typeface="Times New Roman" pitchFamily="18" charset="0"/>
                <a:cs typeface="Arial" pitchFamily="34" charset="0"/>
              </a:rPr>
              <a:t> </a:t>
            </a:r>
            <a:endParaRPr kumimoji="0" lang="el-GR" sz="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457200" marR="0" lvl="0" indent="-457200" defTabSz="914400" rtl="0" eaLnBrk="0" fontAlgn="base" latinLnBrk="0" hangingPunct="0">
              <a:lnSpc>
                <a:spcPct val="100000"/>
              </a:lnSpc>
              <a:spcBef>
                <a:spcPct val="0"/>
              </a:spcBef>
              <a:spcAft>
                <a:spcPct val="0"/>
              </a:spcAft>
              <a:buClrTx/>
              <a:buSzTx/>
              <a:buFont typeface="Wingdings" pitchFamily="2" charset="2"/>
              <a:buChar char="v"/>
              <a:tabLst/>
            </a:pPr>
            <a:r>
              <a:rPr kumimoji="0" lang="el-GR" sz="2200" b="0" i="0" u="none" strike="noStrike" cap="none" normalizeH="0" baseline="0" dirty="0" smtClean="0">
                <a:ln>
                  <a:noFill/>
                </a:ln>
                <a:solidFill>
                  <a:schemeClr val="tx2">
                    <a:lumMod val="60000"/>
                    <a:lumOff val="40000"/>
                  </a:schemeClr>
                </a:solidFill>
                <a:effectLst/>
                <a:latin typeface="Arial" pitchFamily="34" charset="0"/>
                <a:ea typeface="Times New Roman" pitchFamily="18" charset="0"/>
                <a:cs typeface="Arial" pitchFamily="34" charset="0"/>
              </a:rPr>
              <a:t> να παρατηρεί τις ανάγκες της </a:t>
            </a:r>
            <a:endParaRPr kumimoji="0" lang="el-GR" sz="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457200" marR="0" lvl="0" indent="-457200" defTabSz="914400" rtl="0" eaLnBrk="0" fontAlgn="base" latinLnBrk="0" hangingPunct="0">
              <a:lnSpc>
                <a:spcPct val="100000"/>
              </a:lnSpc>
              <a:spcBef>
                <a:spcPct val="0"/>
              </a:spcBef>
              <a:spcAft>
                <a:spcPct val="0"/>
              </a:spcAft>
              <a:buClrTx/>
              <a:buSzTx/>
              <a:buFont typeface="Wingdings" pitchFamily="2" charset="2"/>
              <a:buChar char="v"/>
              <a:tabLst/>
            </a:pPr>
            <a:r>
              <a:rPr kumimoji="0" lang="el-GR" sz="2200" b="0" i="0" u="none" strike="noStrike" cap="none" normalizeH="0" baseline="0" dirty="0" smtClean="0">
                <a:ln>
                  <a:noFill/>
                </a:ln>
                <a:solidFill>
                  <a:schemeClr val="tx2">
                    <a:lumMod val="60000"/>
                    <a:lumOff val="40000"/>
                  </a:schemeClr>
                </a:solidFill>
                <a:effectLst/>
                <a:latin typeface="Arial" pitchFamily="34" charset="0"/>
                <a:ea typeface="Times New Roman" pitchFamily="18" charset="0"/>
                <a:cs typeface="Arial" pitchFamily="34" charset="0"/>
              </a:rPr>
              <a:t> να  δίνει έξυπνες και σύντομες λύσεις.</a:t>
            </a:r>
            <a:endParaRPr kumimoji="0" lang="el-GR" sz="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457200" marR="0" lvl="0" indent="-457200" defTabSz="914400" rtl="0" eaLnBrk="0" fontAlgn="base" latinLnBrk="0" hangingPunct="0">
              <a:lnSpc>
                <a:spcPct val="100000"/>
              </a:lnSpc>
              <a:spcBef>
                <a:spcPct val="0"/>
              </a:spcBef>
              <a:spcAft>
                <a:spcPct val="0"/>
              </a:spcAft>
              <a:buClrTx/>
              <a:buSzTx/>
              <a:buFont typeface="Wingdings" pitchFamily="2" charset="2"/>
              <a:buChar char="v"/>
              <a:tabLst/>
            </a:pPr>
            <a:r>
              <a:rPr kumimoji="0" lang="el-GR" sz="2200" b="0" i="0" u="none" strike="noStrike" cap="none" normalizeH="0" baseline="0" dirty="0" smtClean="0">
                <a:ln>
                  <a:noFill/>
                </a:ln>
                <a:solidFill>
                  <a:schemeClr val="tx2">
                    <a:lumMod val="60000"/>
                    <a:lumOff val="40000"/>
                  </a:schemeClr>
                </a:solidFill>
                <a:effectLst/>
                <a:latin typeface="Arial" pitchFamily="34" charset="0"/>
                <a:ea typeface="Times New Roman" pitchFamily="18" charset="0"/>
                <a:cs typeface="Arial" pitchFamily="34" charset="0"/>
              </a:rPr>
              <a:t> να έχει υπομονή και επιμονή</a:t>
            </a:r>
            <a:endParaRPr kumimoji="0" lang="el-GR" sz="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457200" marR="0" lvl="0" indent="-457200" defTabSz="914400" rtl="0" eaLnBrk="0" fontAlgn="base" latinLnBrk="0" hangingPunct="0">
              <a:lnSpc>
                <a:spcPct val="100000"/>
              </a:lnSpc>
              <a:spcBef>
                <a:spcPct val="0"/>
              </a:spcBef>
              <a:spcAft>
                <a:spcPct val="0"/>
              </a:spcAft>
              <a:buClrTx/>
              <a:buSzTx/>
              <a:buFont typeface="Wingdings" pitchFamily="2" charset="2"/>
              <a:buChar char="v"/>
              <a:tabLst/>
            </a:pPr>
            <a:r>
              <a:rPr kumimoji="0" lang="el-GR" sz="2200" b="0" i="0" u="none" strike="noStrike" cap="none" normalizeH="0" baseline="0" dirty="0" smtClean="0">
                <a:ln>
                  <a:noFill/>
                </a:ln>
                <a:solidFill>
                  <a:schemeClr val="tx2">
                    <a:lumMod val="60000"/>
                    <a:lumOff val="40000"/>
                  </a:schemeClr>
                </a:solidFill>
                <a:effectLst/>
                <a:latin typeface="Arial" pitchFamily="34" charset="0"/>
                <a:ea typeface="Times New Roman" pitchFamily="18" charset="0"/>
                <a:cs typeface="Arial" pitchFamily="34" charset="0"/>
              </a:rPr>
              <a:t> να έχει ηθική</a:t>
            </a:r>
            <a:endParaRPr kumimoji="0" lang="el-GR" sz="6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457200" marR="0" lvl="0" indent="-457200" defTabSz="914400" rtl="0" eaLnBrk="0" fontAlgn="base" latinLnBrk="0" hangingPunct="0">
              <a:lnSpc>
                <a:spcPct val="100000"/>
              </a:lnSpc>
              <a:spcBef>
                <a:spcPct val="0"/>
              </a:spcBef>
              <a:spcAft>
                <a:spcPct val="0"/>
              </a:spcAft>
              <a:buClrTx/>
              <a:buSzTx/>
              <a:buFont typeface="Wingdings" pitchFamily="2" charset="2"/>
              <a:buChar char="v"/>
              <a:tabLst/>
            </a:pPr>
            <a:r>
              <a:rPr kumimoji="0" lang="el-GR" sz="2200" b="0" i="0" u="none" strike="noStrike" cap="none" normalizeH="0" baseline="0" dirty="0" smtClean="0">
                <a:ln>
                  <a:noFill/>
                </a:ln>
                <a:solidFill>
                  <a:schemeClr val="tx2">
                    <a:lumMod val="60000"/>
                    <a:lumOff val="40000"/>
                  </a:schemeClr>
                </a:solidFill>
                <a:effectLst/>
                <a:latin typeface="Arial" pitchFamily="34" charset="0"/>
                <a:ea typeface="Times New Roman" pitchFamily="18" charset="0"/>
                <a:cs typeface="Arial" pitchFamily="34" charset="0"/>
              </a:rPr>
              <a:t> να καινοτομεί </a:t>
            </a:r>
          </a:p>
          <a:p>
            <a:pPr marL="457200" marR="0" lvl="0" indent="-457200" defTabSz="914400" rtl="0" eaLnBrk="0" fontAlgn="base" latinLnBrk="0" hangingPunct="0">
              <a:lnSpc>
                <a:spcPct val="100000"/>
              </a:lnSpc>
              <a:spcBef>
                <a:spcPct val="0"/>
              </a:spcBef>
              <a:spcAft>
                <a:spcPct val="0"/>
              </a:spcAft>
              <a:buClrTx/>
              <a:buSzTx/>
              <a:buFont typeface="Wingdings" pitchFamily="2" charset="2"/>
              <a:buChar char="v"/>
              <a:tabLst/>
            </a:pPr>
            <a:r>
              <a:rPr lang="el-GR" sz="2200" dirty="0" smtClean="0">
                <a:solidFill>
                  <a:schemeClr val="tx2">
                    <a:lumMod val="60000"/>
                    <a:lumOff val="40000"/>
                  </a:schemeClr>
                </a:solidFill>
                <a:latin typeface="Arial" pitchFamily="34" charset="0"/>
                <a:cs typeface="Arial" pitchFamily="34" charset="0"/>
              </a:rPr>
              <a:t> να στοχεύει ψηλά και ταυτόχρονα  να είναι   ταπεινός</a:t>
            </a:r>
          </a:p>
          <a:p>
            <a:pPr marL="457200" marR="0" lvl="0" indent="-457200" defTabSz="914400" rtl="0" eaLnBrk="0" fontAlgn="base" latinLnBrk="0" hangingPunct="0">
              <a:lnSpc>
                <a:spcPct val="100000"/>
              </a:lnSpc>
              <a:spcBef>
                <a:spcPct val="0"/>
              </a:spcBef>
              <a:spcAft>
                <a:spcPct val="0"/>
              </a:spcAft>
              <a:buClrTx/>
              <a:buSzTx/>
              <a:buFont typeface="Wingdings" pitchFamily="2" charset="2"/>
              <a:buChar char="v"/>
              <a:tabLst/>
            </a:pPr>
            <a:r>
              <a:rPr lang="el-GR" sz="2200" dirty="0" smtClean="0">
                <a:solidFill>
                  <a:schemeClr val="tx2">
                    <a:lumMod val="60000"/>
                    <a:lumOff val="40000"/>
                  </a:schemeClr>
                </a:solidFill>
                <a:latin typeface="Arial" pitchFamily="34" charset="0"/>
                <a:cs typeface="Arial" pitchFamily="34" charset="0"/>
              </a:rPr>
              <a:t> να έχει πάθος</a:t>
            </a:r>
          </a:p>
          <a:p>
            <a:pPr marL="457200" marR="0" lvl="0" indent="-457200" defTabSz="914400" rtl="0" eaLnBrk="0" fontAlgn="base" latinLnBrk="0" hangingPunct="0">
              <a:lnSpc>
                <a:spcPct val="100000"/>
              </a:lnSpc>
              <a:spcBef>
                <a:spcPct val="0"/>
              </a:spcBef>
              <a:spcAft>
                <a:spcPct val="0"/>
              </a:spcAft>
              <a:buClrTx/>
              <a:buSzTx/>
              <a:buFont typeface="Wingdings" pitchFamily="2" charset="2"/>
              <a:buChar char="v"/>
              <a:tabLst/>
            </a:pPr>
            <a:r>
              <a:rPr lang="el-GR" sz="2200" dirty="0" smtClean="0">
                <a:solidFill>
                  <a:schemeClr val="tx2">
                    <a:lumMod val="60000"/>
                    <a:lumOff val="40000"/>
                  </a:schemeClr>
                </a:solidFill>
                <a:latin typeface="Arial" pitchFamily="34" charset="0"/>
                <a:cs typeface="Arial" pitchFamily="34" charset="0"/>
              </a:rPr>
              <a:t> να πιστεύει στον εαυτό του</a:t>
            </a:r>
            <a:endParaRPr lang="en-US" sz="2200" dirty="0" smtClean="0">
              <a:solidFill>
                <a:schemeClr val="tx2">
                  <a:lumMod val="60000"/>
                  <a:lumOff val="40000"/>
                </a:schemeClr>
              </a:solidFill>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v"/>
              <a:tabLst/>
            </a:pPr>
            <a:endParaRPr lang="en-US" sz="2200" dirty="0" smtClean="0">
              <a:solidFill>
                <a:schemeClr val="tx2">
                  <a:lumMod val="60000"/>
                  <a:lumOff val="40000"/>
                </a:schemeClr>
              </a:solidFill>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tabLst/>
            </a:pPr>
            <a:endParaRPr lang="el-GR" sz="2200" dirty="0" smtClean="0">
              <a:solidFill>
                <a:schemeClr val="tx2">
                  <a:lumMod val="60000"/>
                  <a:lumOff val="40000"/>
                </a:schemeClr>
              </a:solidFill>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el-GR" sz="18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sp>
        <p:nvSpPr>
          <p:cNvPr id="8" name="7 - TextBox"/>
          <p:cNvSpPr txBox="1"/>
          <p:nvPr/>
        </p:nvSpPr>
        <p:spPr>
          <a:xfrm>
            <a:off x="1196008" y="2789312"/>
            <a:ext cx="6112296" cy="369332"/>
          </a:xfrm>
          <a:prstGeom prst="rect">
            <a:avLst/>
          </a:prstGeom>
          <a:noFill/>
        </p:spPr>
        <p:txBody>
          <a:bodyPr wrap="square" rtlCol="0">
            <a:spAutoFit/>
          </a:bodyPr>
          <a:lstStyle/>
          <a:p>
            <a:endParaRPr lang="el-GR" dirty="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fade">
                                      <p:cBhvr>
                                        <p:cTn id="7" dur="3000"/>
                                        <p:tgtEl>
                                          <p:spTgt spid="22529"/>
                                        </p:tgtEl>
                                      </p:cBhvr>
                                    </p:animEffect>
                                    <p:anim calcmode="lin" valueType="num">
                                      <p:cBhvr>
                                        <p:cTn id="8" dur="3000" fill="hold"/>
                                        <p:tgtEl>
                                          <p:spTgt spid="22529"/>
                                        </p:tgtEl>
                                        <p:attrNameLst>
                                          <p:attrName>style.rotation</p:attrName>
                                        </p:attrNameLst>
                                      </p:cBhvr>
                                      <p:tavLst>
                                        <p:tav tm="0">
                                          <p:val>
                                            <p:fltVal val="720"/>
                                          </p:val>
                                        </p:tav>
                                        <p:tav tm="100000">
                                          <p:val>
                                            <p:fltVal val="0"/>
                                          </p:val>
                                        </p:tav>
                                      </p:tavLst>
                                    </p:anim>
                                    <p:anim calcmode="lin" valueType="num">
                                      <p:cBhvr>
                                        <p:cTn id="9" dur="3000" fill="hold"/>
                                        <p:tgtEl>
                                          <p:spTgt spid="22529"/>
                                        </p:tgtEl>
                                        <p:attrNameLst>
                                          <p:attrName>ppt_h</p:attrName>
                                        </p:attrNameLst>
                                      </p:cBhvr>
                                      <p:tavLst>
                                        <p:tav tm="0">
                                          <p:val>
                                            <p:fltVal val="0"/>
                                          </p:val>
                                        </p:tav>
                                        <p:tav tm="100000">
                                          <p:val>
                                            <p:strVal val="#ppt_h"/>
                                          </p:val>
                                        </p:tav>
                                      </p:tavLst>
                                    </p:anim>
                                    <p:anim calcmode="lin" valueType="num">
                                      <p:cBhvr>
                                        <p:cTn id="10" dur="3000" fill="hold"/>
                                        <p:tgtEl>
                                          <p:spTgt spid="2252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772817"/>
            <a:ext cx="9144000" cy="5085184"/>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eaLnBrk="0" fontAlgn="base" hangingPunct="0">
              <a:lnSpc>
                <a:spcPct val="110000"/>
              </a:lnSpc>
              <a:spcBef>
                <a:spcPct val="0"/>
              </a:spcBef>
              <a:spcAft>
                <a:spcPct val="0"/>
              </a:spcAft>
              <a:buFont typeface="Wingdings" pitchFamily="2" charset="2"/>
              <a:buChar char="v"/>
            </a:pPr>
            <a:endParaRPr lang="en-US" sz="2200" dirty="0" smtClean="0">
              <a:solidFill>
                <a:schemeClr val="tx2">
                  <a:lumMod val="60000"/>
                  <a:lumOff val="40000"/>
                </a:schemeClr>
              </a:solidFill>
              <a:latin typeface="Arial" pitchFamily="34" charset="0"/>
              <a:ea typeface="Times New Roman" pitchFamily="18" charset="0"/>
              <a:cs typeface="Arial" pitchFamily="34" charset="0"/>
            </a:endParaRPr>
          </a:p>
          <a:p>
            <a:pPr marL="457200" indent="-457200" eaLnBrk="0" fontAlgn="base" hangingPunct="0">
              <a:lnSpc>
                <a:spcPct val="110000"/>
              </a:lnSpc>
              <a:spcBef>
                <a:spcPct val="0"/>
              </a:spcBef>
              <a:spcAft>
                <a:spcPct val="0"/>
              </a:spcAft>
              <a:buFont typeface="Wingdings" pitchFamily="2" charset="2"/>
              <a:buChar char="v"/>
            </a:pPr>
            <a:endParaRPr lang="en-US" sz="2200" dirty="0" smtClean="0">
              <a:solidFill>
                <a:schemeClr val="tx2">
                  <a:lumMod val="60000"/>
                  <a:lumOff val="40000"/>
                </a:schemeClr>
              </a:solidFill>
              <a:latin typeface="Arial" pitchFamily="34" charset="0"/>
              <a:ea typeface="Times New Roman" pitchFamily="18" charset="0"/>
              <a:cs typeface="Arial" pitchFamily="34" charset="0"/>
            </a:endParaRPr>
          </a:p>
          <a:p>
            <a:pPr marL="457200" indent="-457200" eaLnBrk="0" fontAlgn="base" hangingPunct="0">
              <a:lnSpc>
                <a:spcPct val="110000"/>
              </a:lnSpc>
              <a:spcBef>
                <a:spcPct val="0"/>
              </a:spcBef>
              <a:spcAft>
                <a:spcPct val="0"/>
              </a:spcAft>
              <a:buFont typeface="Wingdings" pitchFamily="2" charset="2"/>
              <a:buChar char="v"/>
            </a:pPr>
            <a:r>
              <a:rPr lang="el-GR" sz="2200" dirty="0" smtClean="0">
                <a:solidFill>
                  <a:schemeClr val="tx2">
                    <a:lumMod val="60000"/>
                    <a:lumOff val="40000"/>
                  </a:schemeClr>
                </a:solidFill>
                <a:latin typeface="Arial" pitchFamily="34" charset="0"/>
                <a:ea typeface="Times New Roman" pitchFamily="18" charset="0"/>
                <a:cs typeface="Arial" pitchFamily="34" charset="0"/>
              </a:rPr>
              <a:t>να δουλεύει καθημερινά με ανθρώπους που του αρέσουν και έχουν τον ίδιο κώδικα επικοινωνίας</a:t>
            </a:r>
          </a:p>
          <a:p>
            <a:pPr marL="457200" indent="-457200" eaLnBrk="0" fontAlgn="base" hangingPunct="0">
              <a:lnSpc>
                <a:spcPct val="110000"/>
              </a:lnSpc>
              <a:spcBef>
                <a:spcPct val="0"/>
              </a:spcBef>
              <a:spcAft>
                <a:spcPct val="0"/>
              </a:spcAft>
              <a:buFont typeface="Wingdings" pitchFamily="2" charset="2"/>
              <a:buChar char="v"/>
            </a:pPr>
            <a:r>
              <a:rPr lang="el-GR" sz="2200" dirty="0" smtClean="0">
                <a:solidFill>
                  <a:schemeClr val="tx2">
                    <a:lumMod val="60000"/>
                    <a:lumOff val="40000"/>
                  </a:schemeClr>
                </a:solidFill>
                <a:latin typeface="Arial" pitchFamily="34" charset="0"/>
                <a:ea typeface="Times New Roman" pitchFamily="18" charset="0"/>
                <a:cs typeface="Arial" pitchFamily="34" charset="0"/>
              </a:rPr>
              <a:t>να λέει όχι στη μιζέρια</a:t>
            </a:r>
          </a:p>
          <a:p>
            <a:pPr marL="457200" indent="-457200" eaLnBrk="0" fontAlgn="base" hangingPunct="0">
              <a:lnSpc>
                <a:spcPct val="110000"/>
              </a:lnSpc>
              <a:spcBef>
                <a:spcPct val="0"/>
              </a:spcBef>
              <a:spcAft>
                <a:spcPct val="0"/>
              </a:spcAft>
              <a:buFont typeface="Wingdings" pitchFamily="2" charset="2"/>
              <a:buChar char="v"/>
            </a:pPr>
            <a:r>
              <a:rPr lang="el-GR" sz="2200" dirty="0" smtClean="0">
                <a:solidFill>
                  <a:schemeClr val="tx2">
                    <a:lumMod val="60000"/>
                    <a:lumOff val="40000"/>
                  </a:schemeClr>
                </a:solidFill>
                <a:latin typeface="Arial" pitchFamily="34" charset="0"/>
                <a:ea typeface="Times New Roman" pitchFamily="18" charset="0"/>
                <a:cs typeface="Arial" pitchFamily="34" charset="0"/>
              </a:rPr>
              <a:t>να μαθαίνει από τα λάθη του</a:t>
            </a:r>
          </a:p>
          <a:p>
            <a:pPr marL="457200" indent="-457200" eaLnBrk="0" fontAlgn="base" hangingPunct="0">
              <a:lnSpc>
                <a:spcPct val="110000"/>
              </a:lnSpc>
              <a:spcBef>
                <a:spcPct val="0"/>
              </a:spcBef>
              <a:spcAft>
                <a:spcPct val="0"/>
              </a:spcAft>
              <a:buFont typeface="Wingdings" pitchFamily="2" charset="2"/>
              <a:buChar char="v"/>
            </a:pPr>
            <a:r>
              <a:rPr lang="el-GR" sz="2200" dirty="0" smtClean="0">
                <a:solidFill>
                  <a:schemeClr val="tx2">
                    <a:lumMod val="60000"/>
                    <a:lumOff val="40000"/>
                  </a:schemeClr>
                </a:solidFill>
                <a:latin typeface="Arial" pitchFamily="34" charset="0"/>
                <a:ea typeface="Times New Roman" pitchFamily="18" charset="0"/>
                <a:cs typeface="Arial" pitchFamily="34" charset="0"/>
              </a:rPr>
              <a:t>να προσαρμόζεται εύκολα στις αλλαγές και να κρατάει το μυαλό του ανοικτό σε νέους ορίζοντες</a:t>
            </a:r>
          </a:p>
          <a:p>
            <a:pPr marL="457200" indent="-457200" eaLnBrk="0" fontAlgn="base" hangingPunct="0">
              <a:lnSpc>
                <a:spcPct val="110000"/>
              </a:lnSpc>
              <a:spcBef>
                <a:spcPct val="0"/>
              </a:spcBef>
              <a:spcAft>
                <a:spcPct val="0"/>
              </a:spcAft>
              <a:buFont typeface="Wingdings" pitchFamily="2" charset="2"/>
              <a:buChar char="v"/>
            </a:pPr>
            <a:r>
              <a:rPr lang="el-GR" sz="2200" dirty="0" smtClean="0">
                <a:solidFill>
                  <a:schemeClr val="tx2">
                    <a:lumMod val="60000"/>
                    <a:lumOff val="40000"/>
                  </a:schemeClr>
                </a:solidFill>
                <a:latin typeface="Arial" pitchFamily="34" charset="0"/>
                <a:ea typeface="Times New Roman" pitchFamily="18" charset="0"/>
                <a:cs typeface="Arial" pitchFamily="34" charset="0"/>
              </a:rPr>
              <a:t>να διαβάζει και να ενημερώνεται συνέχεια</a:t>
            </a:r>
          </a:p>
          <a:p>
            <a:endParaRPr lang="el-GR" dirty="0"/>
          </a:p>
        </p:txBody>
      </p:sp>
      <p:pic>
        <p:nvPicPr>
          <p:cNvPr id="4" name="3 - Θέση περιεχομένου" descr="logo.png"/>
          <p:cNvPicPr>
            <a:picLocks noChangeAspect="1"/>
          </p:cNvPicPr>
          <p:nvPr/>
        </p:nvPicPr>
        <p:blipFill>
          <a:blip r:embed="rId2" cstate="print"/>
          <a:stretch>
            <a:fillRect/>
          </a:stretch>
        </p:blipFill>
        <p:spPr>
          <a:xfrm>
            <a:off x="3238500" y="332657"/>
            <a:ext cx="2667000" cy="1080120"/>
          </a:xfrm>
          <a:prstGeom prst="rect">
            <a:avLst/>
          </a:prstGeom>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style.rotation</p:attrName>
                                        </p:attrNameLst>
                                      </p:cBhvr>
                                      <p:tavLst>
                                        <p:tav tm="0">
                                          <p:val>
                                            <p:fltVal val="720"/>
                                          </p:val>
                                        </p:tav>
                                        <p:tav tm="100000">
                                          <p:val>
                                            <p:fltVal val="0"/>
                                          </p:val>
                                        </p:tav>
                                      </p:tavLst>
                                    </p:anim>
                                    <p:anim calcmode="lin" valueType="num">
                                      <p:cBhvr>
                                        <p:cTn id="9" dur="3000" fill="hold"/>
                                        <p:tgtEl>
                                          <p:spTgt spid="3"/>
                                        </p:tgtEl>
                                        <p:attrNameLst>
                                          <p:attrName>ppt_h</p:attrName>
                                        </p:attrNameLst>
                                      </p:cBhvr>
                                      <p:tavLst>
                                        <p:tav tm="0">
                                          <p:val>
                                            <p:fltVal val="0"/>
                                          </p:val>
                                        </p:tav>
                                        <p:tav tm="100000">
                                          <p:val>
                                            <p:strVal val="#ppt_h"/>
                                          </p:val>
                                        </p:tav>
                                      </p:tavLst>
                                    </p:anim>
                                    <p:anim calcmode="lin" valueType="num">
                                      <p:cBhvr>
                                        <p:cTn id="10" dur="3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logo.png"/>
          <p:cNvPicPr>
            <a:picLocks noGrp="1" noChangeAspect="1"/>
          </p:cNvPicPr>
          <p:nvPr>
            <p:ph idx="1"/>
          </p:nvPr>
        </p:nvPicPr>
        <p:blipFill>
          <a:blip r:embed="rId2" cstate="print"/>
          <a:stretch>
            <a:fillRect/>
          </a:stretch>
        </p:blipFill>
        <p:spPr>
          <a:xfrm>
            <a:off x="2843808" y="260648"/>
            <a:ext cx="2667000" cy="952500"/>
          </a:xfrm>
        </p:spPr>
      </p:pic>
      <p:sp>
        <p:nvSpPr>
          <p:cNvPr id="5" name="4 - TextBox"/>
          <p:cNvSpPr txBox="1"/>
          <p:nvPr/>
        </p:nvSpPr>
        <p:spPr>
          <a:xfrm>
            <a:off x="1331640" y="1484784"/>
            <a:ext cx="6408712" cy="584775"/>
          </a:xfrm>
          <a:prstGeom prst="rect">
            <a:avLst/>
          </a:prstGeom>
          <a:noFill/>
        </p:spPr>
        <p:txBody>
          <a:bodyPr wrap="square" rtlCol="0">
            <a:spAutoFit/>
          </a:bodyPr>
          <a:lstStyle/>
          <a:p>
            <a:pPr algn="ctr"/>
            <a:r>
              <a:rPr lang="el-GR" sz="3200" b="1" u="sng" dirty="0" smtClean="0">
                <a:solidFill>
                  <a:schemeClr val="tx2">
                    <a:lumMod val="60000"/>
                    <a:lumOff val="40000"/>
                  </a:schemeClr>
                </a:solidFill>
              </a:rPr>
              <a:t>ΚΑΙΝΟΤΟΜΙΑ</a:t>
            </a:r>
            <a:r>
              <a:rPr lang="el-GR" sz="2800" dirty="0" smtClean="0"/>
              <a:t>       </a:t>
            </a:r>
            <a:endParaRPr lang="el-GR" dirty="0"/>
          </a:p>
        </p:txBody>
      </p:sp>
      <p:pic>
        <p:nvPicPr>
          <p:cNvPr id="6" name="5 - Εικόνα" descr="Η καινοτομία που υποστηρίζεται από μια κυβέρνηση δεν αποτελεί, φυσικά, νέα έννοια. Πάρτε για παράδειγμα τη Γαλλία. Στη δεκαετία του 1960 και του 1970, προώθησε το TGV, το τρένο υψηλής ταχύτητας που ήταν τότε μια ριζοσπαστική ιδέα. Περίπου την ίδια εποχή, οι γαλλικές και βρετανικές κυβερνήσεις απορρόφησαν το κόστος ανάπτυξης του υπερηχητικού αεροσκάφους Concorde."/>
          <p:cNvPicPr/>
          <p:nvPr/>
        </p:nvPicPr>
        <p:blipFill>
          <a:blip r:embed="rId3" cstate="print"/>
          <a:srcRect/>
          <a:stretch>
            <a:fillRect/>
          </a:stretch>
        </p:blipFill>
        <p:spPr bwMode="auto">
          <a:xfrm>
            <a:off x="1331640" y="2060848"/>
            <a:ext cx="6408712" cy="40141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logo.png"/>
          <p:cNvPicPr>
            <a:picLocks noGrp="1" noChangeAspect="1"/>
          </p:cNvPicPr>
          <p:nvPr>
            <p:ph idx="1"/>
          </p:nvPr>
        </p:nvPicPr>
        <p:blipFill>
          <a:blip r:embed="rId2" cstate="print"/>
          <a:stretch>
            <a:fillRect/>
          </a:stretch>
        </p:blipFill>
        <p:spPr>
          <a:xfrm>
            <a:off x="2987824" y="260648"/>
            <a:ext cx="2667000" cy="952500"/>
          </a:xfrm>
        </p:spPr>
      </p:pic>
      <p:pic>
        <p:nvPicPr>
          <p:cNvPr id="6" name="5 - Εικόνα" descr="elitis2.jpg"/>
          <p:cNvPicPr>
            <a:picLocks noChangeAspect="1"/>
          </p:cNvPicPr>
          <p:nvPr/>
        </p:nvPicPr>
        <p:blipFill>
          <a:blip r:embed="rId3" cstate="print"/>
          <a:stretch>
            <a:fillRect/>
          </a:stretch>
        </p:blipFill>
        <p:spPr>
          <a:xfrm>
            <a:off x="755576" y="1340768"/>
            <a:ext cx="7704856" cy="49885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logo.png"/>
          <p:cNvPicPr>
            <a:picLocks noGrp="1" noChangeAspect="1"/>
          </p:cNvPicPr>
          <p:nvPr>
            <p:ph idx="1"/>
          </p:nvPr>
        </p:nvPicPr>
        <p:blipFill>
          <a:blip r:embed="rId2" cstate="print"/>
          <a:stretch>
            <a:fillRect/>
          </a:stretch>
        </p:blipFill>
        <p:spPr>
          <a:xfrm>
            <a:off x="2699792" y="260648"/>
            <a:ext cx="2667000" cy="952500"/>
          </a:xfrm>
        </p:spPr>
      </p:pic>
      <p:pic>
        <p:nvPicPr>
          <p:cNvPr id="6" name="5 - Εικόνα" descr="apotixia-aodhgei-sthn-epituxia.jpg"/>
          <p:cNvPicPr>
            <a:picLocks noChangeAspect="1"/>
          </p:cNvPicPr>
          <p:nvPr/>
        </p:nvPicPr>
        <p:blipFill>
          <a:blip r:embed="rId3" cstate="print"/>
          <a:stretch>
            <a:fillRect/>
          </a:stretch>
        </p:blipFill>
        <p:spPr>
          <a:xfrm>
            <a:off x="0" y="1340768"/>
            <a:ext cx="9144000" cy="5517232"/>
          </a:xfrm>
          <a:prstGeom prst="rect">
            <a:avLst/>
          </a:prstGeom>
        </p:spPr>
      </p:pic>
    </p:spTree>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https://arcadianet.gr/wp-content/themes/arcadianetfifteen/assets/img/logo.png"/>
          <p:cNvPicPr/>
          <p:nvPr/>
        </p:nvPicPr>
        <p:blipFill>
          <a:blip r:embed="rId2" cstate="print"/>
          <a:srcRect/>
          <a:stretch>
            <a:fillRect/>
          </a:stretch>
        </p:blipFill>
        <p:spPr bwMode="auto">
          <a:xfrm>
            <a:off x="6444208" y="5877272"/>
            <a:ext cx="2376264" cy="792088"/>
          </a:xfrm>
          <a:prstGeom prst="rect">
            <a:avLst/>
          </a:prstGeom>
          <a:noFill/>
          <a:ln w="9525">
            <a:noFill/>
            <a:miter lim="800000"/>
            <a:headEnd/>
            <a:tailEnd/>
          </a:ln>
        </p:spPr>
      </p:pic>
      <p:pic>
        <p:nvPicPr>
          <p:cNvPr id="6" name="5 - Εικόνα" descr="https://arcadianet.gr/wp-content/themes/arcadianetfifteen/assets/img/logo.png"/>
          <p:cNvPicPr/>
          <p:nvPr/>
        </p:nvPicPr>
        <p:blipFill>
          <a:blip r:embed="rId2" cstate="print"/>
          <a:srcRect/>
          <a:stretch>
            <a:fillRect/>
          </a:stretch>
        </p:blipFill>
        <p:spPr bwMode="auto">
          <a:xfrm>
            <a:off x="3059832" y="260648"/>
            <a:ext cx="2667000" cy="952500"/>
          </a:xfrm>
          <a:prstGeom prst="rect">
            <a:avLst/>
          </a:prstGeom>
          <a:noFill/>
          <a:ln w="9525">
            <a:noFill/>
            <a:miter lim="800000"/>
            <a:headEnd/>
            <a:tailEnd/>
          </a:ln>
        </p:spPr>
      </p:pic>
      <p:sp>
        <p:nvSpPr>
          <p:cNvPr id="7" name="6 - Ορθογώνιο"/>
          <p:cNvSpPr/>
          <p:nvPr/>
        </p:nvSpPr>
        <p:spPr>
          <a:xfrm>
            <a:off x="899592" y="1412776"/>
            <a:ext cx="7344816" cy="4031873"/>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endParaRPr lang="el-GR" sz="3200" dirty="0" smtClean="0">
              <a:solidFill>
                <a:schemeClr val="tx2">
                  <a:lumMod val="75000"/>
                </a:schemeClr>
              </a:solidFill>
            </a:endParaRPr>
          </a:p>
          <a:p>
            <a:pPr algn="ctr"/>
            <a:endParaRPr lang="el-GR" sz="3200" dirty="0" smtClean="0">
              <a:solidFill>
                <a:schemeClr val="tx2">
                  <a:lumMod val="75000"/>
                </a:schemeClr>
              </a:solidFill>
            </a:endParaRPr>
          </a:p>
          <a:p>
            <a:pPr algn="ctr"/>
            <a:endParaRPr lang="el-GR" sz="3200" dirty="0" smtClean="0">
              <a:solidFill>
                <a:schemeClr val="tx2">
                  <a:lumMod val="75000"/>
                </a:schemeClr>
              </a:solidFill>
            </a:endParaRPr>
          </a:p>
          <a:p>
            <a:pPr algn="ctr"/>
            <a:r>
              <a:rPr lang="en-US" sz="3200" b="1" dirty="0" smtClean="0">
                <a:solidFill>
                  <a:schemeClr val="tx2">
                    <a:lumMod val="75000"/>
                  </a:schemeClr>
                </a:solidFill>
              </a:rPr>
              <a:t>Τ</a:t>
            </a:r>
            <a:r>
              <a:rPr lang="el-GR" sz="3200" b="1" dirty="0" smtClean="0">
                <a:solidFill>
                  <a:schemeClr val="tx2">
                    <a:lumMod val="75000"/>
                  </a:schemeClr>
                </a:solidFill>
              </a:rPr>
              <a:t>ο </a:t>
            </a:r>
            <a:r>
              <a:rPr lang="el-GR" sz="3200" b="1" dirty="0">
                <a:solidFill>
                  <a:schemeClr val="tx2">
                    <a:lumMod val="75000"/>
                  </a:schemeClr>
                </a:solidFill>
              </a:rPr>
              <a:t>μέλλον των </a:t>
            </a:r>
            <a:r>
              <a:rPr lang="el-GR" sz="3200" b="1" dirty="0" err="1" smtClean="0">
                <a:solidFill>
                  <a:schemeClr val="tx2">
                    <a:lumMod val="75000"/>
                  </a:schemeClr>
                </a:solidFill>
              </a:rPr>
              <a:t>επιχειρήσε</a:t>
            </a:r>
            <a:r>
              <a:rPr lang="en-US" sz="3200" b="1" dirty="0" err="1" smtClean="0">
                <a:solidFill>
                  <a:schemeClr val="tx2">
                    <a:lumMod val="75000"/>
                  </a:schemeClr>
                </a:solidFill>
              </a:rPr>
              <a:t>ων</a:t>
            </a:r>
            <a:r>
              <a:rPr lang="en-US" sz="3200" b="1" dirty="0" smtClean="0">
                <a:solidFill>
                  <a:schemeClr val="tx2">
                    <a:lumMod val="75000"/>
                  </a:schemeClr>
                </a:solidFill>
              </a:rPr>
              <a:t>                   </a:t>
            </a:r>
            <a:r>
              <a:rPr lang="el-GR" sz="3200" b="1" dirty="0" smtClean="0">
                <a:solidFill>
                  <a:schemeClr val="tx2">
                    <a:lumMod val="75000"/>
                  </a:schemeClr>
                </a:solidFill>
              </a:rPr>
              <a:t>        </a:t>
            </a:r>
            <a:r>
              <a:rPr lang="en-US" sz="3200" b="1" dirty="0" err="1" smtClean="0">
                <a:solidFill>
                  <a:schemeClr val="tx2">
                    <a:lumMod val="75000"/>
                  </a:schemeClr>
                </a:solidFill>
              </a:rPr>
              <a:t>σε</a:t>
            </a:r>
            <a:r>
              <a:rPr lang="en-US" sz="3200" b="1" dirty="0" smtClean="0">
                <a:solidFill>
                  <a:schemeClr val="tx2">
                    <a:lumMod val="75000"/>
                  </a:schemeClr>
                </a:solidFill>
              </a:rPr>
              <a:t> </a:t>
            </a:r>
            <a:r>
              <a:rPr lang="en-US" sz="3200" b="1" dirty="0" err="1" smtClean="0">
                <a:solidFill>
                  <a:schemeClr val="tx2">
                    <a:lumMod val="75000"/>
                  </a:schemeClr>
                </a:solidFill>
              </a:rPr>
              <a:t>καιρό</a:t>
            </a:r>
            <a:r>
              <a:rPr lang="en-US" sz="3200" b="1" dirty="0" smtClean="0">
                <a:solidFill>
                  <a:schemeClr val="tx2">
                    <a:lumMod val="75000"/>
                  </a:schemeClr>
                </a:solidFill>
              </a:rPr>
              <a:t> </a:t>
            </a:r>
            <a:r>
              <a:rPr lang="en-US" sz="3200" b="1" dirty="0" err="1" smtClean="0">
                <a:solidFill>
                  <a:schemeClr val="tx2">
                    <a:lumMod val="75000"/>
                  </a:schemeClr>
                </a:solidFill>
              </a:rPr>
              <a:t>κρίσης</a:t>
            </a:r>
            <a:endParaRPr lang="el-GR" sz="3200" b="1" dirty="0" smtClean="0">
              <a:solidFill>
                <a:schemeClr val="tx2">
                  <a:lumMod val="75000"/>
                </a:schemeClr>
              </a:solidFill>
            </a:endParaRPr>
          </a:p>
          <a:p>
            <a:pPr algn="ctr"/>
            <a:endParaRPr lang="el-GR" sz="3200" dirty="0" smtClean="0">
              <a:solidFill>
                <a:schemeClr val="tx2">
                  <a:lumMod val="75000"/>
                </a:schemeClr>
              </a:solidFill>
            </a:endParaRPr>
          </a:p>
          <a:p>
            <a:pPr algn="ctr"/>
            <a:endParaRPr lang="el-GR" sz="3200" dirty="0" smtClean="0">
              <a:solidFill>
                <a:schemeClr val="tx2">
                  <a:lumMod val="75000"/>
                </a:schemeClr>
              </a:solidFill>
            </a:endParaRPr>
          </a:p>
          <a:p>
            <a:pPr algn="ctr"/>
            <a:endParaRPr lang="el-GR" sz="3200" dirty="0">
              <a:solidFill>
                <a:schemeClr val="tx2">
                  <a:lumMod val="75000"/>
                </a:schemeClr>
              </a:solidFill>
            </a:endParaRPr>
          </a:p>
        </p:txBody>
      </p:sp>
    </p:spTree>
  </p:cSld>
  <p:clrMapOvr>
    <a:masterClrMapping/>
  </p:clrMapOvr>
  <p:transition spd="slow">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logo.png"/>
          <p:cNvPicPr>
            <a:picLocks noGrp="1" noChangeAspect="1"/>
          </p:cNvPicPr>
          <p:nvPr>
            <p:ph idx="1"/>
          </p:nvPr>
        </p:nvPicPr>
        <p:blipFill>
          <a:blip r:embed="rId2" cstate="print"/>
          <a:stretch>
            <a:fillRect/>
          </a:stretch>
        </p:blipFill>
        <p:spPr>
          <a:xfrm>
            <a:off x="2699792" y="188640"/>
            <a:ext cx="2667000" cy="952500"/>
          </a:xfrm>
        </p:spPr>
      </p:pic>
      <p:pic>
        <p:nvPicPr>
          <p:cNvPr id="6" name="5 - Εικόνα" descr="nick2.png"/>
          <p:cNvPicPr>
            <a:picLocks noChangeAspect="1"/>
          </p:cNvPicPr>
          <p:nvPr/>
        </p:nvPicPr>
        <p:blipFill>
          <a:blip r:embed="rId3" cstate="print"/>
          <a:stretch>
            <a:fillRect/>
          </a:stretch>
        </p:blipFill>
        <p:spPr>
          <a:xfrm>
            <a:off x="1403648" y="1700808"/>
            <a:ext cx="6840760" cy="4176463"/>
          </a:xfrm>
          <a:prstGeom prst="rect">
            <a:avLst/>
          </a:prstGeom>
        </p:spPr>
      </p:pic>
    </p:spTree>
  </p:cSld>
  <p:clrMapOvr>
    <a:masterClrMapping/>
  </p:clrMapOvr>
  <p:transition spd="slow">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logo.png"/>
          <p:cNvPicPr>
            <a:picLocks noGrp="1" noChangeAspect="1"/>
          </p:cNvPicPr>
          <p:nvPr>
            <p:ph idx="1"/>
          </p:nvPr>
        </p:nvPicPr>
        <p:blipFill>
          <a:blip r:embed="rId2" cstate="print"/>
          <a:stretch>
            <a:fillRect/>
          </a:stretch>
        </p:blipFill>
        <p:spPr>
          <a:xfrm>
            <a:off x="2915816" y="260648"/>
            <a:ext cx="2667000" cy="952500"/>
          </a:xfrm>
        </p:spPr>
      </p:pic>
      <p:pic>
        <p:nvPicPr>
          <p:cNvPr id="6" name="5 - Εικόνα" descr="1425930039361922194.jpg"/>
          <p:cNvPicPr>
            <a:picLocks noChangeAspect="1"/>
          </p:cNvPicPr>
          <p:nvPr/>
        </p:nvPicPr>
        <p:blipFill>
          <a:blip r:embed="rId3" cstate="print"/>
          <a:stretch>
            <a:fillRect/>
          </a:stretch>
        </p:blipFill>
        <p:spPr>
          <a:xfrm>
            <a:off x="762000" y="1441450"/>
            <a:ext cx="7620000" cy="48678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Το υπέροχο ταξίδι της Επιχειρηματικότητας.mp4">
            <a:hlinkClick r:id="" action="ppaction://media"/>
          </p:cNvPr>
          <p:cNvPicPr>
            <a:picLocks noRot="1" noChangeAspect="1"/>
          </p:cNvPicPr>
          <p:nvPr>
            <a:videoFile r:link="rId1"/>
          </p:nvPr>
        </p:nvPicPr>
        <p:blipFill>
          <a:blip r:embed="rId3" cstate="print"/>
          <a:stretch>
            <a:fillRect/>
          </a:stretch>
        </p:blipFill>
        <p:spPr>
          <a:xfrm>
            <a:off x="0" y="1556792"/>
            <a:ext cx="9144000" cy="4968552"/>
          </a:xfrm>
          <a:prstGeom prst="rect">
            <a:avLst/>
          </a:prstGeom>
        </p:spPr>
      </p:pic>
      <p:pic>
        <p:nvPicPr>
          <p:cNvPr id="3" name="3 - Θέση περιεχομένου" descr="logo.png"/>
          <p:cNvPicPr>
            <a:picLocks noChangeAspect="1"/>
          </p:cNvPicPr>
          <p:nvPr/>
        </p:nvPicPr>
        <p:blipFill>
          <a:blip r:embed="rId4" cstate="print"/>
          <a:stretch>
            <a:fillRect/>
          </a:stretch>
        </p:blipFill>
        <p:spPr>
          <a:xfrm>
            <a:off x="2915816" y="260648"/>
            <a:ext cx="2667000" cy="952500"/>
          </a:xfrm>
          <a:prstGeom prst="rect">
            <a:avLst/>
          </a:prstGeom>
        </p:spPr>
      </p:pic>
    </p:spTree>
  </p:cSld>
  <p:clrMapOvr>
    <a:masterClrMapping/>
  </p:clrMapOvr>
  <p:transition spd="slow">
    <p:strips dir="rd"/>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100000">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logo.png"/>
          <p:cNvPicPr>
            <a:picLocks noGrp="1" noChangeAspect="1"/>
          </p:cNvPicPr>
          <p:nvPr>
            <p:ph idx="1"/>
          </p:nvPr>
        </p:nvPicPr>
        <p:blipFill>
          <a:blip r:embed="rId2" cstate="print"/>
          <a:stretch>
            <a:fillRect/>
          </a:stretch>
        </p:blipFill>
        <p:spPr>
          <a:xfrm>
            <a:off x="2699792" y="332656"/>
            <a:ext cx="2667000" cy="952500"/>
          </a:xfrm>
        </p:spPr>
      </p:pic>
      <p:pic>
        <p:nvPicPr>
          <p:cNvPr id="5" name="4 - Εικόνα" descr="000215.png"/>
          <p:cNvPicPr>
            <a:picLocks noChangeAspect="1"/>
          </p:cNvPicPr>
          <p:nvPr/>
        </p:nvPicPr>
        <p:blipFill>
          <a:blip r:embed="rId3" cstate="print"/>
          <a:stretch>
            <a:fillRect/>
          </a:stretch>
        </p:blipFill>
        <p:spPr>
          <a:xfrm>
            <a:off x="1547812" y="1800224"/>
            <a:ext cx="6192540" cy="4077047"/>
          </a:xfrm>
          <a:prstGeom prst="rect">
            <a:avLst/>
          </a:prstGeom>
        </p:spPr>
      </p:pic>
    </p:spTree>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3">
              <a:buNone/>
            </a:pPr>
            <a:r>
              <a:rPr lang="en-US" dirty="0" smtClean="0"/>
              <a:t>     </a:t>
            </a:r>
            <a:endParaRPr lang="el-GR" dirty="0"/>
          </a:p>
        </p:txBody>
      </p:sp>
      <p:pic>
        <p:nvPicPr>
          <p:cNvPr id="4" name="3 - Εικόνα" descr="κατάλογος.jpg"/>
          <p:cNvPicPr>
            <a:picLocks noChangeAspect="1"/>
          </p:cNvPicPr>
          <p:nvPr/>
        </p:nvPicPr>
        <p:blipFill>
          <a:blip r:embed="rId2" cstate="print"/>
          <a:srcRect t="8929" b="8928"/>
          <a:stretch>
            <a:fillRect/>
          </a:stretch>
        </p:blipFill>
        <p:spPr>
          <a:xfrm>
            <a:off x="1691680" y="1700808"/>
            <a:ext cx="5544616" cy="352839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4 - Εικόνα" descr="logo.png"/>
          <p:cNvPicPr>
            <a:picLocks noChangeAspect="1"/>
          </p:cNvPicPr>
          <p:nvPr/>
        </p:nvPicPr>
        <p:blipFill>
          <a:blip r:embed="rId3" cstate="print"/>
          <a:stretch>
            <a:fillRect/>
          </a:stretch>
        </p:blipFill>
        <p:spPr>
          <a:xfrm>
            <a:off x="2987824" y="260648"/>
            <a:ext cx="2667000" cy="952500"/>
          </a:xfrm>
          <a:prstGeom prst="rect">
            <a:avLst/>
          </a:prstGeom>
        </p:spPr>
      </p:pic>
    </p:spTree>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solidFill>
            <a:srgbClr val="FF0000"/>
          </a:solidFill>
        </p:spPr>
        <p:txBody>
          <a:bodyPr/>
          <a:lstStyle/>
          <a:p>
            <a:endParaRPr lang="en-US" dirty="0"/>
          </a:p>
          <a:p>
            <a:endParaRPr lang="en-US" dirty="0" smtClean="0"/>
          </a:p>
          <a:p>
            <a:endParaRPr lang="en-US" dirty="0"/>
          </a:p>
          <a:p>
            <a:pPr>
              <a:buNone/>
            </a:pPr>
            <a:r>
              <a:rPr lang="el-GR" dirty="0" smtClean="0"/>
              <a:t>                       </a:t>
            </a:r>
            <a:r>
              <a:rPr lang="en-US" b="1" dirty="0" err="1" smtClean="0">
                <a:solidFill>
                  <a:schemeClr val="tx2">
                    <a:lumMod val="75000"/>
                  </a:schemeClr>
                </a:solidFill>
              </a:rPr>
              <a:t>Τι</a:t>
            </a:r>
            <a:r>
              <a:rPr lang="en-US" b="1" dirty="0" smtClean="0">
                <a:solidFill>
                  <a:schemeClr val="tx2">
                    <a:lumMod val="75000"/>
                  </a:schemeClr>
                </a:solidFill>
              </a:rPr>
              <a:t> </a:t>
            </a:r>
            <a:r>
              <a:rPr lang="en-US" b="1" dirty="0" err="1" smtClean="0">
                <a:solidFill>
                  <a:schemeClr val="tx2">
                    <a:lumMod val="75000"/>
                  </a:schemeClr>
                </a:solidFill>
              </a:rPr>
              <a:t>είναι</a:t>
            </a:r>
            <a:r>
              <a:rPr lang="en-US" b="1" dirty="0" smtClean="0">
                <a:solidFill>
                  <a:schemeClr val="tx2">
                    <a:lumMod val="75000"/>
                  </a:schemeClr>
                </a:solidFill>
              </a:rPr>
              <a:t> </a:t>
            </a:r>
            <a:r>
              <a:rPr lang="en-US" b="1" dirty="0" err="1" smtClean="0">
                <a:solidFill>
                  <a:schemeClr val="tx2">
                    <a:lumMod val="75000"/>
                  </a:schemeClr>
                </a:solidFill>
              </a:rPr>
              <a:t>όμως</a:t>
            </a:r>
            <a:r>
              <a:rPr lang="en-US" b="1" dirty="0" smtClean="0">
                <a:solidFill>
                  <a:schemeClr val="tx2">
                    <a:lumMod val="75000"/>
                  </a:schemeClr>
                </a:solidFill>
              </a:rPr>
              <a:t> </a:t>
            </a:r>
            <a:r>
              <a:rPr lang="en-US" b="1" dirty="0" err="1" smtClean="0">
                <a:solidFill>
                  <a:schemeClr val="tx2">
                    <a:lumMod val="75000"/>
                  </a:schemeClr>
                </a:solidFill>
              </a:rPr>
              <a:t>Κρίση</a:t>
            </a:r>
            <a:r>
              <a:rPr lang="en-US" b="1" dirty="0" smtClean="0">
                <a:solidFill>
                  <a:schemeClr val="tx2">
                    <a:lumMod val="75000"/>
                  </a:schemeClr>
                </a:solidFill>
              </a:rPr>
              <a:t> </a:t>
            </a:r>
            <a:r>
              <a:rPr lang="el-GR" b="1" dirty="0" smtClean="0">
                <a:solidFill>
                  <a:schemeClr val="tx2">
                    <a:lumMod val="75000"/>
                  </a:schemeClr>
                </a:solidFill>
              </a:rPr>
              <a:t>;</a:t>
            </a:r>
            <a:endParaRPr lang="en-US" b="1" dirty="0" smtClean="0">
              <a:solidFill>
                <a:schemeClr val="tx2">
                  <a:lumMod val="75000"/>
                </a:schemeClr>
              </a:solidFill>
            </a:endParaRPr>
          </a:p>
        </p:txBody>
      </p:sp>
      <p:pic>
        <p:nvPicPr>
          <p:cNvPr id="4" name="3 - Εικόνα" descr="logo.png"/>
          <p:cNvPicPr>
            <a:picLocks noChangeAspect="1"/>
          </p:cNvPicPr>
          <p:nvPr/>
        </p:nvPicPr>
        <p:blipFill>
          <a:blip r:embed="rId2" cstate="print"/>
          <a:stretch>
            <a:fillRect/>
          </a:stretch>
        </p:blipFill>
        <p:spPr>
          <a:xfrm>
            <a:off x="3059832" y="332656"/>
            <a:ext cx="2667000" cy="952500"/>
          </a:xfrm>
          <a:prstGeom prst="rect">
            <a:avLst/>
          </a:prstGeom>
        </p:spPr>
      </p:pic>
    </p:spTree>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logo.png"/>
          <p:cNvPicPr>
            <a:picLocks noGrp="1" noChangeAspect="1"/>
          </p:cNvPicPr>
          <p:nvPr>
            <p:ph idx="1"/>
          </p:nvPr>
        </p:nvPicPr>
        <p:blipFill>
          <a:blip r:embed="rId2" cstate="print"/>
          <a:stretch>
            <a:fillRect/>
          </a:stretch>
        </p:blipFill>
        <p:spPr>
          <a:xfrm>
            <a:off x="3238500" y="404665"/>
            <a:ext cx="2667000" cy="720080"/>
          </a:xfrm>
        </p:spPr>
      </p:pic>
      <p:sp>
        <p:nvSpPr>
          <p:cNvPr id="1025" name="Rectangle 1"/>
          <p:cNvSpPr>
            <a:spLocks noChangeArrowheads="1"/>
          </p:cNvSpPr>
          <p:nvPr/>
        </p:nvSpPr>
        <p:spPr bwMode="auto">
          <a:xfrm>
            <a:off x="0" y="1397017"/>
            <a:ext cx="9144000" cy="5262979"/>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4800" b="1" dirty="0" smtClean="0">
                <a:latin typeface="Calibri" pitchFamily="34" charset="0"/>
                <a:ea typeface="Times New Roman" pitchFamily="18" charset="0"/>
                <a:cs typeface="Times New Roman" pitchFamily="18" charset="0"/>
              </a:rPr>
              <a:t>  </a:t>
            </a:r>
            <a:endParaRPr lang="el-GR" sz="4800"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4800"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4800" b="1" dirty="0" smtClean="0">
                <a:latin typeface="Calibri" pitchFamily="34" charset="0"/>
                <a:ea typeface="Times New Roman" pitchFamily="18" charset="0"/>
                <a:cs typeface="Times New Roman" pitchFamily="18" charset="0"/>
              </a:rPr>
              <a:t>Δ</a:t>
            </a:r>
            <a:r>
              <a:rPr kumimoji="0" lang="el-GR" sz="4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ιατάραξη της ομαλής  πορείας </a:t>
            </a:r>
            <a:endParaRPr kumimoji="0" lang="en-US" sz="4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l-GR" sz="4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ή </a:t>
            </a:r>
            <a:endParaRPr kumimoji="0" lang="en-US" sz="4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Κ</a:t>
            </a:r>
            <a:r>
              <a:rPr kumimoji="0" lang="el-GR" sz="4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ακή λειτουργία. </a:t>
            </a:r>
          </a:p>
          <a:p>
            <a:pPr marL="0" marR="0" lvl="0" indent="0" algn="l" defTabSz="914400" rtl="0" eaLnBrk="1" fontAlgn="base" latinLnBrk="0" hangingPunct="1">
              <a:lnSpc>
                <a:spcPct val="100000"/>
              </a:lnSpc>
              <a:spcBef>
                <a:spcPct val="0"/>
              </a:spcBef>
              <a:spcAft>
                <a:spcPct val="0"/>
              </a:spcAft>
              <a:buClrTx/>
              <a:buSzTx/>
              <a:buFontTx/>
              <a:buNone/>
              <a:tabLst/>
            </a:pPr>
            <a:endParaRPr lang="el-GR" sz="4800" b="1" dirty="0" smtClean="0">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4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 </a:t>
            </a:r>
            <a:endParaRPr lang="el-GR" dirty="0"/>
          </a:p>
        </p:txBody>
      </p:sp>
      <p:pic>
        <p:nvPicPr>
          <p:cNvPr id="4" name="3 - Θέση περιεχομένου" descr="logo.png"/>
          <p:cNvPicPr>
            <a:picLocks noGrp="1" noChangeAspect="1"/>
          </p:cNvPicPr>
          <p:nvPr>
            <p:ph idx="1"/>
          </p:nvPr>
        </p:nvPicPr>
        <p:blipFill>
          <a:blip r:embed="rId2" cstate="print"/>
          <a:stretch>
            <a:fillRect/>
          </a:stretch>
        </p:blipFill>
        <p:spPr>
          <a:xfrm>
            <a:off x="3238500" y="260649"/>
            <a:ext cx="2667000" cy="1008112"/>
          </a:xfrm>
        </p:spPr>
      </p:pic>
      <p:sp>
        <p:nvSpPr>
          <p:cNvPr id="18433" name="Rectangle 1"/>
          <p:cNvSpPr>
            <a:spLocks noChangeArrowheads="1"/>
          </p:cNvSpPr>
          <p:nvPr/>
        </p:nvSpPr>
        <p:spPr bwMode="auto">
          <a:xfrm>
            <a:off x="0" y="1719923"/>
            <a:ext cx="9144000" cy="5262979"/>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4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4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Σημαίνει όμως και ικανότητα </a:t>
            </a:r>
            <a:r>
              <a:rPr kumimoji="0" lang="en-US" sz="48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el-GR" sz="4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ανάλυσης και  συσχετισμού εννοιών.</a:t>
            </a:r>
          </a:p>
          <a:p>
            <a:pPr marL="0" marR="0" lvl="0" indent="0" algn="ctr" defTabSz="914400" rtl="0" eaLnBrk="1" fontAlgn="base" latinLnBrk="0" hangingPunct="1">
              <a:lnSpc>
                <a:spcPct val="100000"/>
              </a:lnSpc>
              <a:spcBef>
                <a:spcPct val="0"/>
              </a:spcBef>
              <a:spcAft>
                <a:spcPct val="0"/>
              </a:spcAft>
              <a:buClrTx/>
              <a:buSzTx/>
              <a:buFontTx/>
              <a:buNone/>
              <a:tabLst/>
            </a:pPr>
            <a:endParaRPr lang="el-GR" sz="4800" dirty="0" smtClean="0">
              <a:solidFill>
                <a:schemeClr val="tx1"/>
              </a:solidFill>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logo.png"/>
          <p:cNvPicPr>
            <a:picLocks noGrp="1" noChangeAspect="1"/>
          </p:cNvPicPr>
          <p:nvPr>
            <p:ph idx="1"/>
          </p:nvPr>
        </p:nvPicPr>
        <p:blipFill>
          <a:blip r:embed="rId2" cstate="print"/>
          <a:stretch>
            <a:fillRect/>
          </a:stretch>
        </p:blipFill>
        <p:spPr>
          <a:xfrm>
            <a:off x="3131840" y="332656"/>
            <a:ext cx="2667000" cy="952500"/>
          </a:xfrm>
        </p:spPr>
      </p:pic>
      <p:pic>
        <p:nvPicPr>
          <p:cNvPr id="7" name="6 - Εικόνα" descr="17032015-1-EUEPIXEIREIN1.jpg"/>
          <p:cNvPicPr>
            <a:picLocks noChangeAspect="1"/>
          </p:cNvPicPr>
          <p:nvPr/>
        </p:nvPicPr>
        <p:blipFill>
          <a:blip r:embed="rId3" cstate="print"/>
          <a:stretch>
            <a:fillRect/>
          </a:stretch>
        </p:blipFill>
        <p:spPr>
          <a:xfrm>
            <a:off x="1115616" y="1412776"/>
            <a:ext cx="6985000" cy="4752528"/>
          </a:xfrm>
          <a:prstGeom prst="rect">
            <a:avLst/>
          </a:prstGeom>
        </p:spPr>
      </p:pic>
    </p:spTree>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logo.png"/>
          <p:cNvPicPr>
            <a:picLocks noGrp="1" noChangeAspect="1"/>
          </p:cNvPicPr>
          <p:nvPr>
            <p:ph idx="1"/>
          </p:nvPr>
        </p:nvPicPr>
        <p:blipFill>
          <a:blip r:embed="rId3" cstate="print"/>
          <a:stretch>
            <a:fillRect/>
          </a:stretch>
        </p:blipFill>
        <p:spPr>
          <a:xfrm>
            <a:off x="2843808" y="404664"/>
            <a:ext cx="2667000" cy="952500"/>
          </a:xfrm>
        </p:spPr>
      </p:pic>
      <p:pic>
        <p:nvPicPr>
          <p:cNvPr id="6" name="Το Επιχειρείν εστί Φιλοσοφείν.mp4">
            <a:hlinkClick r:id="" action="ppaction://media"/>
          </p:cNvPr>
          <p:cNvPicPr>
            <a:picLocks noRot="1" noChangeAspect="1"/>
          </p:cNvPicPr>
          <p:nvPr>
            <a:videoFile r:link="rId1"/>
          </p:nvPr>
        </p:nvPicPr>
        <p:blipFill>
          <a:blip r:embed="rId4" cstate="print"/>
          <a:stretch>
            <a:fillRect/>
          </a:stretch>
        </p:blipFill>
        <p:spPr>
          <a:xfrm>
            <a:off x="0" y="1412776"/>
            <a:ext cx="9144000" cy="5184576"/>
          </a:xfrm>
          <a:prstGeom prst="rect">
            <a:avLst/>
          </a:prstGeom>
        </p:spPr>
      </p:pic>
    </p:spTree>
  </p:cSld>
  <p:clrMapOvr>
    <a:masterClrMapping/>
  </p:clrMapOvr>
  <p:transition spd="slow">
    <p:strips dir="rd"/>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100000">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logo.png"/>
          <p:cNvPicPr>
            <a:picLocks noGrp="1" noChangeAspect="1"/>
          </p:cNvPicPr>
          <p:nvPr>
            <p:ph idx="1"/>
          </p:nvPr>
        </p:nvPicPr>
        <p:blipFill>
          <a:blip r:embed="rId2" cstate="print"/>
          <a:stretch>
            <a:fillRect/>
          </a:stretch>
        </p:blipFill>
        <p:spPr>
          <a:xfrm>
            <a:off x="3238500" y="260649"/>
            <a:ext cx="2667000" cy="1008112"/>
          </a:xfrm>
        </p:spPr>
      </p:pic>
      <p:sp>
        <p:nvSpPr>
          <p:cNvPr id="6" name="5 - TextBox"/>
          <p:cNvSpPr txBox="1"/>
          <p:nvPr/>
        </p:nvSpPr>
        <p:spPr>
          <a:xfrm flipH="1">
            <a:off x="2302417" y="3365376"/>
            <a:ext cx="45719" cy="369332"/>
          </a:xfrm>
          <a:prstGeom prst="rect">
            <a:avLst/>
          </a:prstGeom>
          <a:noFill/>
        </p:spPr>
        <p:txBody>
          <a:bodyPr wrap="square" rtlCol="0">
            <a:spAutoFit/>
          </a:bodyPr>
          <a:lstStyle/>
          <a:p>
            <a:endParaRPr lang="el-GR" dirty="0"/>
          </a:p>
        </p:txBody>
      </p:sp>
      <p:sp>
        <p:nvSpPr>
          <p:cNvPr id="19457" name="Rectangle 1"/>
          <p:cNvSpPr>
            <a:spLocks noChangeArrowheads="1"/>
          </p:cNvSpPr>
          <p:nvPr/>
        </p:nvSpPr>
        <p:spPr bwMode="auto">
          <a:xfrm>
            <a:off x="0" y="1841242"/>
            <a:ext cx="9144000" cy="501675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4000" b="0" i="0" u="none" strike="noStrike" cap="none" normalizeH="0" baseline="0" dirty="0" smtClean="0" bmk="OLE_LINK51">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4000" dirty="0" smtClean="0" bmk="OLE_LINK51">
              <a:solidFill>
                <a:schemeClr val="tx1"/>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4000" b="0" i="0" u="none" strike="noStrike" cap="none" normalizeH="0" baseline="0" dirty="0" smtClean="0" bmk="OLE_LINK51">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bmk="OLE_LINK51">
                <a:ln>
                  <a:noFill/>
                </a:ln>
                <a:solidFill>
                  <a:schemeClr val="tx1"/>
                </a:solidFill>
                <a:effectLst/>
                <a:latin typeface="Calibri" pitchFamily="34" charset="0"/>
                <a:ea typeface="Times New Roman" pitchFamily="18" charset="0"/>
                <a:cs typeface="Times New Roman" pitchFamily="18" charset="0"/>
              </a:rPr>
              <a:t>Π</a:t>
            </a:r>
            <a:r>
              <a:rPr kumimoji="0" lang="el-GR" sz="4000" b="0" i="0" u="none" strike="noStrike" cap="none" normalizeH="0" baseline="0" dirty="0" err="1" smtClean="0" bmk="OLE_LINK51">
                <a:ln>
                  <a:noFill/>
                </a:ln>
                <a:solidFill>
                  <a:schemeClr val="tx1"/>
                </a:solidFill>
                <a:effectLst/>
                <a:latin typeface="Calibri" pitchFamily="34" charset="0"/>
                <a:ea typeface="Times New Roman" pitchFamily="18" charset="0"/>
                <a:cs typeface="Times New Roman" pitchFamily="18" charset="0"/>
              </a:rPr>
              <a:t>οιό</a:t>
            </a:r>
            <a:r>
              <a:rPr kumimoji="0" lang="el-GR" sz="4000" b="0" i="0" u="none" strike="noStrike" cap="none" normalizeH="0" baseline="0" dirty="0" smtClean="0" bmk="OLE_LINK51">
                <a:ln>
                  <a:noFill/>
                </a:ln>
                <a:solidFill>
                  <a:schemeClr val="tx1"/>
                </a:solidFill>
                <a:effectLst/>
                <a:latin typeface="Calibri" pitchFamily="34" charset="0"/>
                <a:ea typeface="Times New Roman" pitchFamily="18" charset="0"/>
                <a:cs typeface="Times New Roman" pitchFamily="18" charset="0"/>
              </a:rPr>
              <a:t> είναι το όραμα για μια επιχείρηση</a:t>
            </a:r>
            <a:r>
              <a:rPr lang="el-GR" sz="4000" dirty="0" smtClean="0" bmk="OLE_LINK51">
                <a:solidFill>
                  <a:schemeClr val="tx1"/>
                </a:solidFill>
                <a:latin typeface="Calibri" pitchFamily="34" charset="0"/>
                <a:ea typeface="Times New Roman" pitchFamily="18" charset="0"/>
                <a:cs typeface="Times New Roman" pitchFamily="18" charset="0"/>
              </a:rPr>
              <a:t> </a:t>
            </a:r>
            <a:r>
              <a:rPr lang="en-US" sz="4000" dirty="0" smtClean="0" bmk="OLE_LINK51">
                <a:solidFill>
                  <a:schemeClr val="tx1"/>
                </a:solidFill>
                <a:latin typeface="Calibri" pitchFamily="34" charset="0"/>
                <a:ea typeface="Times New Roman" pitchFamily="18" charset="0"/>
                <a:cs typeface="Times New Roman" pitchFamily="18" charset="0"/>
              </a:rPr>
              <a:t>;</a:t>
            </a:r>
            <a:endParaRPr kumimoji="0" lang="el-GR" sz="4000" b="0" i="0" u="none" strike="noStrike" cap="none" normalizeH="0" baseline="0" dirty="0" smtClean="0" bmk="OLE_LINK51">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4000" dirty="0" smtClean="0" bmk="OLE_LINK51">
              <a:solidFill>
                <a:schemeClr val="tx1"/>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4000" b="0" i="0" u="none" strike="noStrike" cap="none" normalizeH="0" baseline="0" dirty="0" smtClean="0" bmk="OLE_LINK51">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4000" dirty="0" smtClean="0" bmk="OLE_LINK51">
              <a:solidFill>
                <a:schemeClr val="tx1"/>
              </a:solidFill>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strips dir="rd"/>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TotalTime>
  <Words>219</Words>
  <Application>Microsoft Office PowerPoint</Application>
  <PresentationFormat>Προβολή στην οθόνη (4:3)</PresentationFormat>
  <Paragraphs>63</Paragraphs>
  <Slides>23</Slides>
  <Notes>0</Notes>
  <HiddenSlides>0</HiddenSlides>
  <MMClips>2</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Διαφάνεια 1</vt:lpstr>
      <vt:lpstr>Διαφάνεια 2</vt:lpstr>
      <vt:lpstr>Διαφάνεια 3</vt:lpstr>
      <vt:lpstr>Διαφάνεια 4</vt:lpstr>
      <vt:lpstr>Διαφάνεια 5</vt:lpstr>
      <vt:lpstr> </vt:lpstr>
      <vt:lpstr>Διαφάνεια 7</vt:lpstr>
      <vt:lpstr>Διαφάνεια 8</vt:lpstr>
      <vt:lpstr>Διαφάνεια 9</vt:lpstr>
      <vt:lpstr>Διαφάνεια 10</vt:lpstr>
      <vt:lpstr>Διαφάνεια 11</vt:lpstr>
      <vt:lpstr> Steve Jobs</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72</cp:revision>
  <dcterms:created xsi:type="dcterms:W3CDTF">2018-03-05T22:06:37Z</dcterms:created>
  <dcterms:modified xsi:type="dcterms:W3CDTF">2018-03-06T20:24:22Z</dcterms:modified>
</cp:coreProperties>
</file>