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pptx" ContentType="application/vnd.openxmlformats-officedocument.presentationml.presentation"/>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4" r:id="rId4"/>
  </p:sldMasterIdLst>
  <p:notesMasterIdLst>
    <p:notesMasterId r:id="rId38"/>
  </p:notesMasterIdLst>
  <p:sldIdLst>
    <p:sldId id="256" r:id="rId5"/>
    <p:sldId id="284" r:id="rId6"/>
    <p:sldId id="258" r:id="rId7"/>
    <p:sldId id="266" r:id="rId8"/>
    <p:sldId id="270" r:id="rId9"/>
    <p:sldId id="271" r:id="rId10"/>
    <p:sldId id="267" r:id="rId11"/>
    <p:sldId id="285" r:id="rId12"/>
    <p:sldId id="275" r:id="rId13"/>
    <p:sldId id="276" r:id="rId14"/>
    <p:sldId id="277" r:id="rId15"/>
    <p:sldId id="278" r:id="rId16"/>
    <p:sldId id="281" r:id="rId17"/>
    <p:sldId id="288" r:id="rId18"/>
    <p:sldId id="282" r:id="rId19"/>
    <p:sldId id="263" r:id="rId20"/>
    <p:sldId id="264" r:id="rId21"/>
    <p:sldId id="265" r:id="rId22"/>
    <p:sldId id="286" r:id="rId23"/>
    <p:sldId id="283" r:id="rId24"/>
    <p:sldId id="287" r:id="rId25"/>
    <p:sldId id="289" r:id="rId26"/>
    <p:sldId id="291" r:id="rId27"/>
    <p:sldId id="293" r:id="rId28"/>
    <p:sldId id="294" r:id="rId29"/>
    <p:sldId id="295" r:id="rId30"/>
    <p:sldId id="296" r:id="rId31"/>
    <p:sldId id="298" r:id="rId32"/>
    <p:sldId id="299" r:id="rId33"/>
    <p:sldId id="306" r:id="rId34"/>
    <p:sldId id="308" r:id="rId35"/>
    <p:sldId id="309" r:id="rId36"/>
    <p:sldId id="304"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4" autoAdjust="0"/>
    <p:restoredTop sz="94712" autoAdjust="0"/>
  </p:normalViewPr>
  <p:slideViewPr>
    <p:cSldViewPr snapToGrid="0">
      <p:cViewPr varScale="1">
        <p:scale>
          <a:sx n="69" d="100"/>
          <a:sy n="69" d="100"/>
        </p:scale>
        <p:origin x="-7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l-GR" sz="2800" b="1" dirty="0" err="1"/>
              <a:t>εχετε</a:t>
            </a:r>
            <a:r>
              <a:rPr lang="el-GR" sz="2800" b="1" baseline="0" dirty="0"/>
              <a:t> </a:t>
            </a:r>
            <a:r>
              <a:rPr lang="el-GR" sz="2800" b="1" baseline="0" dirty="0" err="1"/>
              <a:t>γνωσεισ</a:t>
            </a:r>
            <a:r>
              <a:rPr lang="el-GR" sz="2800" b="1" baseline="0" dirty="0"/>
              <a:t> </a:t>
            </a:r>
            <a:r>
              <a:rPr lang="el-GR" sz="2800" b="1" baseline="0" dirty="0" err="1"/>
              <a:t>σχετικα</a:t>
            </a:r>
            <a:r>
              <a:rPr lang="el-GR" sz="2800" b="1" baseline="0" dirty="0"/>
              <a:t> με την </a:t>
            </a:r>
            <a:r>
              <a:rPr lang="el-GR" sz="2800" b="1" baseline="0" dirty="0" err="1"/>
              <a:t>τεχνολογια</a:t>
            </a:r>
            <a:r>
              <a:rPr lang="el-GR" sz="2800" b="1" baseline="0" dirty="0"/>
              <a:t> στην </a:t>
            </a:r>
            <a:r>
              <a:rPr lang="el-GR" sz="2800" b="1" baseline="0" dirty="0" err="1"/>
              <a:t>αρχαια</a:t>
            </a:r>
            <a:r>
              <a:rPr lang="el-GR" sz="2800" b="1" baseline="0" dirty="0"/>
              <a:t> </a:t>
            </a:r>
            <a:r>
              <a:rPr lang="el-GR" sz="2800" b="1" baseline="0" dirty="0" err="1"/>
              <a:t>ελλαδα</a:t>
            </a:r>
            <a:r>
              <a:rPr lang="el-GR" sz="2800" b="1" baseline="0" dirty="0"/>
              <a:t>;</a:t>
            </a:r>
            <a:endParaRPr lang="el-GR" sz="2800" b="1" dirty="0"/>
          </a:p>
        </c:rich>
      </c:tx>
      <c:layout>
        <c:manualLayout>
          <c:xMode val="edge"/>
          <c:yMode val="edge"/>
          <c:x val="0.23078792172054302"/>
          <c:y val="5.7407407407407442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4033994413799917E-2"/>
          <c:y val="0.18199066783318749"/>
          <c:w val="0.89387392162642165"/>
          <c:h val="0.74409273840769929"/>
        </c:manualLayout>
      </c:layout>
      <c:pie3DChart>
        <c:varyColors val="1"/>
        <c:ser>
          <c:idx val="0"/>
          <c:order val="0"/>
          <c:tx>
            <c:strRef>
              <c:f>Φύλλο1!$B$1</c:f>
              <c:strCache>
                <c:ptCount val="1"/>
                <c:pt idx="0">
                  <c:v>Έχετε γνώσεις σχετικά με την τεχνολογία στην Αρχαία Ελλάδα;</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31E-4290-9664-81E01069661F}"/>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E31E-4290-9664-81E01069661F}"/>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31E-4290-9664-81E01069661F}"/>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E31E-4290-9664-81E01069661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l-GR"/>
                </a:p>
              </c:txPr>
            </c:dLbl>
            <c:dLbl>
              <c:idx val="1"/>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fld id="{B7D7A737-7F64-4204-8D4C-28F965D74496}" type="CATEGORYNAME">
                      <a:rPr lang="el-GR" sz="3200">
                        <a:solidFill>
                          <a:schemeClr val="tx1"/>
                        </a:solidFill>
                      </a:rPr>
                      <a:pPr>
                        <a:defRPr sz="1600" b="1" i="0" u="none" strike="noStrike" kern="1200" spc="0" baseline="0">
                          <a:solidFill>
                            <a:schemeClr val="accent1"/>
                          </a:solidFill>
                          <a:latin typeface="+mn-lt"/>
                          <a:ea typeface="+mn-ea"/>
                          <a:cs typeface="+mn-cs"/>
                        </a:defRPr>
                      </a:pPr>
                      <a:t>[ΟΝΟΜΑ ΚΑΤΗΓΟΡΙΑΣ]</a:t>
                    </a:fld>
                    <a:endParaRPr lang="el-GR"/>
                  </a:p>
                </c:rich>
              </c:tx>
              <c:spPr>
                <a:noFill/>
                <a:ln>
                  <a:noFill/>
                </a:ln>
                <a:effectLst/>
              </c:spPr>
              <c:dLblPos val="outEnd"/>
              <c:showCatName val="1"/>
              <c:extLs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2"/>
              <c:layout>
                <c:manualLayout>
                  <c:x val="0"/>
                  <c:y val="3.3806138815981282E-2"/>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fld id="{68764DF1-2A58-4931-A679-B22E5F219F42}" type="CATEGORYNAME">
                      <a:rPr lang="el-GR" sz="3200">
                        <a:solidFill>
                          <a:schemeClr val="tx1"/>
                        </a:solidFill>
                      </a:rPr>
                      <a:pPr>
                        <a:defRPr sz="1600" b="1" i="0" u="none" strike="noStrike" kern="1200" spc="0" baseline="0">
                          <a:solidFill>
                            <a:schemeClr val="accent1"/>
                          </a:solidFill>
                          <a:latin typeface="+mn-lt"/>
                          <a:ea typeface="+mn-ea"/>
                          <a:cs typeface="+mn-cs"/>
                        </a:defRPr>
                      </a:pPr>
                      <a:t>[ΟΝΟΜΑ ΚΑΤΗΓΟΡΙΑΣ]</a:t>
                    </a:fld>
                    <a:endParaRPr lang="el-GR"/>
                  </a:p>
                </c:rich>
              </c:tx>
              <c:spPr>
                <a:noFill/>
                <a:ln>
                  <a:noFill/>
                </a:ln>
                <a:effectLst/>
              </c:spPr>
              <c:dLblPos val="bestFit"/>
              <c:showCatName val="1"/>
              <c:extLst>
                <c:ext xmlns:c15="http://schemas.microsoft.com/office/drawing/2012/chart" uri="{CE6537A1-D6FC-4f65-9D91-7224C49458BB}">
                  <c15:layout>
                    <c:manualLayout>
                      <c:w val="0.17701030136253415"/>
                      <c:h val="0.143096926713948"/>
                    </c:manualLayout>
                  </c15:layout>
                  <c15:dlblFieldTable/>
                  <c15:showDataLabelsRange val="0"/>
                </c:ext>
              </c:extLst>
            </c:dLbl>
            <c:dLbl>
              <c:idx val="3"/>
              <c:layout>
                <c:manualLayout>
                  <c:x val="3.7223445527943821E-2"/>
                  <c:y val="6.5740740740740766E-2"/>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fld id="{3DED3E80-1BF8-432A-A1FA-3577D61DB6FD}" type="CATEGORYNAME">
                      <a:rPr lang="el-GR" sz="3200">
                        <a:solidFill>
                          <a:schemeClr val="tx1"/>
                        </a:solidFill>
                      </a:rPr>
                      <a:pPr>
                        <a:defRPr sz="1600" b="1" i="0" u="none" strike="noStrike" kern="1200" spc="0" baseline="0">
                          <a:solidFill>
                            <a:schemeClr val="accent1"/>
                          </a:solidFill>
                          <a:latin typeface="+mn-lt"/>
                          <a:ea typeface="+mn-ea"/>
                          <a:cs typeface="+mn-cs"/>
                        </a:defRPr>
                      </a:pPr>
                      <a:t>[ΟΝΟΜΑ ΚΑΤΗΓΟΡΙΑΣ]</a:t>
                    </a:fld>
                    <a:endParaRPr lang="el-GR"/>
                  </a:p>
                </c:rich>
              </c:tx>
              <c:spPr>
                <a:noFill/>
                <a:ln>
                  <a:noFill/>
                </a:ln>
                <a:effectLst/>
              </c:spPr>
              <c:dLblPos val="bestFit"/>
              <c:showCatName val="1"/>
              <c:extLst>
                <c:ext xmlns:c15="http://schemas.microsoft.com/office/drawing/2012/chart" uri="{CE6537A1-D6FC-4f65-9D91-7224C49458BB}">
                  <c15:layout>
                    <c:manualLayout>
                      <c:w val="0.17636053200176025"/>
                      <c:h val="0.15838888888888888"/>
                    </c:manualLayout>
                  </c15:layout>
                  <c15:dlblFieldTable/>
                  <c15:showDataLabelsRange val="0"/>
                </c:ext>
              </c:extLst>
            </c:dLbl>
            <c:spPr>
              <a:noFill/>
              <a:ln>
                <a:noFill/>
              </a:ln>
              <a:effectLst/>
            </c:sp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Φύλλο1!$A$2:$A$5</c:f>
              <c:strCache>
                <c:ptCount val="4"/>
                <c:pt idx="0">
                  <c:v>Ναι</c:v>
                </c:pt>
                <c:pt idx="1">
                  <c:v>Ναι, αρκετές</c:v>
                </c:pt>
                <c:pt idx="2">
                  <c:v>Ελάχιστες</c:v>
                </c:pt>
                <c:pt idx="3">
                  <c:v>Όχι, αρκετές</c:v>
                </c:pt>
              </c:strCache>
            </c:strRef>
          </c:cat>
          <c:val>
            <c:numRef>
              <c:f>Φύλλο1!$B$2:$B$5</c:f>
              <c:numCache>
                <c:formatCode>General</c:formatCode>
                <c:ptCount val="4"/>
                <c:pt idx="0">
                  <c:v>1</c:v>
                </c:pt>
                <c:pt idx="1">
                  <c:v>1</c:v>
                </c:pt>
                <c:pt idx="2">
                  <c:v>7</c:v>
                </c:pt>
                <c:pt idx="3">
                  <c:v>12</c:v>
                </c:pt>
              </c:numCache>
            </c:numRef>
          </c:val>
          <c:extLst xmlns:c16r2="http://schemas.microsoft.com/office/drawing/2015/06/chart">
            <c:ext xmlns:c16="http://schemas.microsoft.com/office/drawing/2014/chart" uri="{C3380CC4-5D6E-409C-BE32-E72D297353CC}">
              <c16:uniqueId val="{00000000-E31E-4290-9664-81E01069661F}"/>
            </c:ext>
          </c:extLst>
        </c:ser>
        <c:dLbls>
          <c:showCatName val="1"/>
        </c:dLbls>
      </c:pie3DChart>
      <c:spPr>
        <a:noFill/>
        <a:ln>
          <a:noFill/>
        </a:ln>
        <a:effectLst/>
      </c:spPr>
    </c:plotArea>
    <c:plotVisOnly val="1"/>
    <c:dispBlanksAs val="zero"/>
  </c:chart>
  <c:spPr>
    <a:noFill/>
    <a:ln>
      <a:noFill/>
    </a:ln>
    <a:effectLst/>
  </c:spPr>
  <c:txPr>
    <a:bodyPr/>
    <a:lstStyle/>
    <a:p>
      <a:pPr>
        <a:defRPr/>
      </a:pPr>
      <a:endParaRPr lang="el-G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8DA33-0FAA-4776-B58D-86C364C6D1EB}" type="datetimeFigureOut">
              <a:rPr lang="el-GR" smtClean="0"/>
              <a:pPr/>
              <a:t>28/1/2017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4A07E-99BD-4B6A-BD9F-997A5399C4E6}" type="slidenum">
              <a:rPr lang="el-GR" smtClean="0"/>
              <a:pPr/>
              <a:t>‹#›</a:t>
            </a:fld>
            <a:endParaRPr lang="el-GR"/>
          </a:p>
        </p:txBody>
      </p:sp>
    </p:spTree>
    <p:extLst>
      <p:ext uri="{BB962C8B-B14F-4D97-AF65-F5344CB8AC3E}">
        <p14:creationId xmlns="" xmlns:p14="http://schemas.microsoft.com/office/powerpoint/2010/main" val="326868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CF8EC63-7775-4B43-A056-739A890A0999}" type="datetimeFigureOut">
              <a:rPr lang="el-GR" smtClean="0"/>
              <a:pPr/>
              <a:t>28/1/2017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289690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CF8EC63-7775-4B43-A056-739A890A0999}" type="datetimeFigureOut">
              <a:rPr lang="el-GR" smtClean="0"/>
              <a:pPr/>
              <a:t>28/1/2017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108229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CF8EC63-7775-4B43-A056-739A890A0999}" type="datetimeFigureOut">
              <a:rPr lang="el-GR" smtClean="0"/>
              <a:pPr/>
              <a:t>28/1/2017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2884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2232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7189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67312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90060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36510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1973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8507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2696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CF8EC63-7775-4B43-A056-739A890A0999}" type="datetimeFigureOut">
              <a:rPr lang="el-GR" smtClean="0"/>
              <a:pPr/>
              <a:t>28/1/2017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46969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1735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14033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4041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70518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12252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980544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6" name="Footer Placeholder 5"/>
          <p:cNvSpPr>
            <a:spLocks noGrp="1"/>
          </p:cNvSpPr>
          <p:nvPr>
            <p:ph type="ftr" sz="quarter" idx="11"/>
          </p:nvPr>
        </p:nvSpPr>
        <p:spPr/>
        <p:txBody>
          <a:bodyPr/>
          <a:lstStyle/>
          <a:p>
            <a:endParaRPr lang="el-GR">
              <a:solidFill>
                <a:srgbClr val="146194">
                  <a:lumMod val="50000"/>
                </a:srgbClr>
              </a:solidFill>
            </a:endParaRPr>
          </a:p>
        </p:txBody>
      </p:sp>
      <p:sp>
        <p:nvSpPr>
          <p:cNvPr id="7" name="Slide Number Placeholder 6"/>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427608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8" name="Footer Placeholder 7"/>
          <p:cNvSpPr>
            <a:spLocks noGrp="1"/>
          </p:cNvSpPr>
          <p:nvPr>
            <p:ph type="ftr" sz="quarter" idx="11"/>
          </p:nvPr>
        </p:nvSpPr>
        <p:spPr/>
        <p:txBody>
          <a:bodyPr/>
          <a:lstStyle/>
          <a:p>
            <a:endParaRPr lang="el-GR">
              <a:solidFill>
                <a:srgbClr val="146194">
                  <a:lumMod val="50000"/>
                </a:srgbClr>
              </a:solidFill>
            </a:endParaRPr>
          </a:p>
        </p:txBody>
      </p:sp>
      <p:sp>
        <p:nvSpPr>
          <p:cNvPr id="9" name="Slide Number Placeholder 8"/>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3479753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4" name="Footer Placeholder 3"/>
          <p:cNvSpPr>
            <a:spLocks noGrp="1"/>
          </p:cNvSpPr>
          <p:nvPr>
            <p:ph type="ftr" sz="quarter" idx="11"/>
          </p:nvPr>
        </p:nvSpPr>
        <p:spPr/>
        <p:txBody>
          <a:bodyPr/>
          <a:lstStyle/>
          <a:p>
            <a:endParaRPr lang="el-GR">
              <a:solidFill>
                <a:srgbClr val="146194">
                  <a:lumMod val="50000"/>
                </a:srgbClr>
              </a:solidFill>
            </a:endParaRPr>
          </a:p>
        </p:txBody>
      </p:sp>
      <p:sp>
        <p:nvSpPr>
          <p:cNvPr id="5" name="Slide Number Placeholder 4"/>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70920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3" name="Footer Placeholder 2"/>
          <p:cNvSpPr>
            <a:spLocks noGrp="1"/>
          </p:cNvSpPr>
          <p:nvPr>
            <p:ph type="ftr" sz="quarter" idx="11"/>
          </p:nvPr>
        </p:nvSpPr>
        <p:spPr/>
        <p:txBody>
          <a:bodyPr/>
          <a:lstStyle/>
          <a:p>
            <a:endParaRPr lang="el-GR">
              <a:solidFill>
                <a:srgbClr val="146194">
                  <a:lumMod val="50000"/>
                </a:srgbClr>
              </a:solidFill>
            </a:endParaRPr>
          </a:p>
        </p:txBody>
      </p:sp>
      <p:sp>
        <p:nvSpPr>
          <p:cNvPr id="4" name="Slide Number Placeholder 3"/>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301712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CF8EC63-7775-4B43-A056-739A890A0999}" type="datetimeFigureOut">
              <a:rPr lang="el-GR" smtClean="0"/>
              <a:pPr/>
              <a:t>28/1/2017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3516151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6" name="Footer Placeholder 5"/>
          <p:cNvSpPr>
            <a:spLocks noGrp="1"/>
          </p:cNvSpPr>
          <p:nvPr>
            <p:ph type="ftr" sz="quarter" idx="11"/>
          </p:nvPr>
        </p:nvSpPr>
        <p:spPr/>
        <p:txBody>
          <a:bodyPr/>
          <a:lstStyle/>
          <a:p>
            <a:endParaRPr lang="el-GR">
              <a:solidFill>
                <a:srgbClr val="146194">
                  <a:lumMod val="50000"/>
                </a:srgbClr>
              </a:solidFill>
            </a:endParaRPr>
          </a:p>
        </p:txBody>
      </p:sp>
      <p:sp>
        <p:nvSpPr>
          <p:cNvPr id="7" name="Slide Number Placeholder 6"/>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986438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675941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4" name="Footer Placeholder 3"/>
          <p:cNvSpPr>
            <a:spLocks noGrp="1"/>
          </p:cNvSpPr>
          <p:nvPr>
            <p:ph type="ftr" sz="quarter" idx="11"/>
          </p:nvPr>
        </p:nvSpPr>
        <p:spPr/>
        <p:txBody>
          <a:bodyPr/>
          <a:lstStyle/>
          <a:p>
            <a:endParaRPr lang="el-GR">
              <a:solidFill>
                <a:srgbClr val="146194">
                  <a:lumMod val="50000"/>
                </a:srgbClr>
              </a:solidFill>
            </a:endParaRPr>
          </a:p>
        </p:txBody>
      </p:sp>
      <p:sp>
        <p:nvSpPr>
          <p:cNvPr id="5" name="Slide Number Placeholder 4"/>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3893841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3368502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 xmlns:p14="http://schemas.microsoft.com/office/powerpoint/2010/main" val="2297165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4273462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 xmlns:p14="http://schemas.microsoft.com/office/powerpoint/2010/main" val="1788321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4250744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848553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43115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CF8EC63-7775-4B43-A056-739A890A0999}" type="datetimeFigureOut">
              <a:rPr lang="el-GR" smtClean="0"/>
              <a:pPr/>
              <a:t>28/1/2017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2917655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43860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380487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1422904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6" name="Footer Placeholder 5"/>
          <p:cNvSpPr>
            <a:spLocks noGrp="1"/>
          </p:cNvSpPr>
          <p:nvPr>
            <p:ph type="ftr" sz="quarter" idx="11"/>
          </p:nvPr>
        </p:nvSpPr>
        <p:spPr/>
        <p:txBody>
          <a:bodyPr/>
          <a:lstStyle/>
          <a:p>
            <a:endParaRPr lang="el-GR">
              <a:solidFill>
                <a:srgbClr val="146194">
                  <a:lumMod val="50000"/>
                </a:srgbClr>
              </a:solidFill>
            </a:endParaRPr>
          </a:p>
        </p:txBody>
      </p:sp>
      <p:sp>
        <p:nvSpPr>
          <p:cNvPr id="7" name="Slide Number Placeholder 6"/>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4038600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8" name="Footer Placeholder 7"/>
          <p:cNvSpPr>
            <a:spLocks noGrp="1"/>
          </p:cNvSpPr>
          <p:nvPr>
            <p:ph type="ftr" sz="quarter" idx="11"/>
          </p:nvPr>
        </p:nvSpPr>
        <p:spPr/>
        <p:txBody>
          <a:bodyPr/>
          <a:lstStyle/>
          <a:p>
            <a:endParaRPr lang="el-GR">
              <a:solidFill>
                <a:srgbClr val="146194">
                  <a:lumMod val="50000"/>
                </a:srgbClr>
              </a:solidFill>
            </a:endParaRPr>
          </a:p>
        </p:txBody>
      </p:sp>
      <p:sp>
        <p:nvSpPr>
          <p:cNvPr id="9" name="Slide Number Placeholder 8"/>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3214836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4" name="Footer Placeholder 3"/>
          <p:cNvSpPr>
            <a:spLocks noGrp="1"/>
          </p:cNvSpPr>
          <p:nvPr>
            <p:ph type="ftr" sz="quarter" idx="11"/>
          </p:nvPr>
        </p:nvSpPr>
        <p:spPr/>
        <p:txBody>
          <a:bodyPr/>
          <a:lstStyle/>
          <a:p>
            <a:endParaRPr lang="el-GR">
              <a:solidFill>
                <a:srgbClr val="146194">
                  <a:lumMod val="50000"/>
                </a:srgbClr>
              </a:solidFill>
            </a:endParaRPr>
          </a:p>
        </p:txBody>
      </p:sp>
      <p:sp>
        <p:nvSpPr>
          <p:cNvPr id="5" name="Slide Number Placeholder 4"/>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652442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3" name="Footer Placeholder 2"/>
          <p:cNvSpPr>
            <a:spLocks noGrp="1"/>
          </p:cNvSpPr>
          <p:nvPr>
            <p:ph type="ftr" sz="quarter" idx="11"/>
          </p:nvPr>
        </p:nvSpPr>
        <p:spPr/>
        <p:txBody>
          <a:bodyPr/>
          <a:lstStyle/>
          <a:p>
            <a:endParaRPr lang="el-GR">
              <a:solidFill>
                <a:srgbClr val="146194">
                  <a:lumMod val="50000"/>
                </a:srgbClr>
              </a:solidFill>
            </a:endParaRPr>
          </a:p>
        </p:txBody>
      </p:sp>
      <p:sp>
        <p:nvSpPr>
          <p:cNvPr id="4" name="Slide Number Placeholder 3"/>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1849977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6" name="Footer Placeholder 5"/>
          <p:cNvSpPr>
            <a:spLocks noGrp="1"/>
          </p:cNvSpPr>
          <p:nvPr>
            <p:ph type="ftr" sz="quarter" idx="11"/>
          </p:nvPr>
        </p:nvSpPr>
        <p:spPr/>
        <p:txBody>
          <a:bodyPr/>
          <a:lstStyle/>
          <a:p>
            <a:endParaRPr lang="el-GR">
              <a:solidFill>
                <a:srgbClr val="146194">
                  <a:lumMod val="50000"/>
                </a:srgbClr>
              </a:solidFill>
            </a:endParaRPr>
          </a:p>
        </p:txBody>
      </p:sp>
      <p:sp>
        <p:nvSpPr>
          <p:cNvPr id="7" name="Slide Number Placeholder 6"/>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1643411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1494027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4" name="Footer Placeholder 3"/>
          <p:cNvSpPr>
            <a:spLocks noGrp="1"/>
          </p:cNvSpPr>
          <p:nvPr>
            <p:ph type="ftr" sz="quarter" idx="11"/>
          </p:nvPr>
        </p:nvSpPr>
        <p:spPr/>
        <p:txBody>
          <a:bodyPr/>
          <a:lstStyle/>
          <a:p>
            <a:endParaRPr lang="el-GR">
              <a:solidFill>
                <a:srgbClr val="146194">
                  <a:lumMod val="50000"/>
                </a:srgbClr>
              </a:solidFill>
            </a:endParaRPr>
          </a:p>
        </p:txBody>
      </p:sp>
      <p:sp>
        <p:nvSpPr>
          <p:cNvPr id="5" name="Slide Number Placeholder 4"/>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267034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CF8EC63-7775-4B43-A056-739A890A0999}" type="datetimeFigureOut">
              <a:rPr lang="el-GR" smtClean="0"/>
              <a:pPr/>
              <a:t>28/1/2017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4224965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1092594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 xmlns:p14="http://schemas.microsoft.com/office/powerpoint/2010/main" val="3259915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4270382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 xmlns:p14="http://schemas.microsoft.com/office/powerpoint/2010/main" val="139045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918407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116281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C04EA1-EF93-4B8D-ADD4-0D57B25BE436}" type="datetimeFigureOut">
              <a:rPr lang="el-GR" smtClean="0">
                <a:solidFill>
                  <a:srgbClr val="146194">
                    <a:lumMod val="50000"/>
                  </a:srgbClr>
                </a:solidFill>
              </a:rPr>
              <a:pPr/>
              <a:t>28/1/2017</a:t>
            </a:fld>
            <a:endParaRPr lang="el-GR">
              <a:solidFill>
                <a:srgbClr val="146194">
                  <a:lumMod val="50000"/>
                </a:srgbClr>
              </a:solidFill>
            </a:endParaRPr>
          </a:p>
        </p:txBody>
      </p:sp>
      <p:sp>
        <p:nvSpPr>
          <p:cNvPr id="5" name="Footer Placeholder 4"/>
          <p:cNvSpPr>
            <a:spLocks noGrp="1"/>
          </p:cNvSpPr>
          <p:nvPr>
            <p:ph type="ftr" sz="quarter" idx="11"/>
          </p:nvPr>
        </p:nvSpPr>
        <p:spPr/>
        <p:txBody>
          <a:bodyPr/>
          <a:lstStyle/>
          <a:p>
            <a:endParaRPr lang="el-GR">
              <a:solidFill>
                <a:srgbClr val="146194">
                  <a:lumMod val="50000"/>
                </a:srgbClr>
              </a:solidFill>
            </a:endParaRPr>
          </a:p>
        </p:txBody>
      </p:sp>
      <p:sp>
        <p:nvSpPr>
          <p:cNvPr id="6" name="Slide Number Placeholder 5"/>
          <p:cNvSpPr>
            <a:spLocks noGrp="1"/>
          </p:cNvSpPr>
          <p:nvPr>
            <p:ph type="sldNum" sz="quarter" idx="12"/>
          </p:nvPr>
        </p:nvSpPr>
        <p:spPr/>
        <p:txBody>
          <a:bodyPr/>
          <a:lstStyle/>
          <a:p>
            <a:fld id="{3D49618F-01CE-444B-872E-DEA4D709D9B7}" type="slidenum">
              <a:rPr lang="el-GR" smtClean="0">
                <a:solidFill>
                  <a:srgbClr val="146194">
                    <a:lumMod val="50000"/>
                  </a:srgbClr>
                </a:solidFill>
              </a:rPr>
              <a:pPr/>
              <a:t>‹#›</a:t>
            </a:fld>
            <a:endParaRPr lang="el-GR">
              <a:solidFill>
                <a:srgbClr val="146194">
                  <a:lumMod val="50000"/>
                </a:srgbClr>
              </a:solidFill>
            </a:endParaRPr>
          </a:p>
        </p:txBody>
      </p:sp>
    </p:spTree>
    <p:extLst>
      <p:ext uri="{BB962C8B-B14F-4D97-AF65-F5344CB8AC3E}">
        <p14:creationId xmlns="" xmlns:p14="http://schemas.microsoft.com/office/powerpoint/2010/main" val="71392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CF8EC63-7775-4B43-A056-739A890A0999}" type="datetimeFigureOut">
              <a:rPr lang="el-GR" smtClean="0"/>
              <a:pPr/>
              <a:t>28/1/2017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400821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CF8EC63-7775-4B43-A056-739A890A0999}" type="datetimeFigureOut">
              <a:rPr lang="el-GR" smtClean="0"/>
              <a:pPr/>
              <a:t>28/1/2017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53896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CF8EC63-7775-4B43-A056-739A890A0999}" type="datetimeFigureOut">
              <a:rPr lang="el-GR" smtClean="0"/>
              <a:pPr/>
              <a:t>28/1/2017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302887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CF8EC63-7775-4B43-A056-739A890A0999}" type="datetimeFigureOut">
              <a:rPr lang="el-GR" smtClean="0"/>
              <a:pPr/>
              <a:t>28/1/2017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40922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8EC63-7775-4B43-A056-739A890A0999}" type="datetimeFigureOut">
              <a:rPr lang="el-GR" smtClean="0"/>
              <a:pPr/>
              <a:t>28/1/2017</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0A351-9398-437E-99A3-6FC79A579A46}" type="slidenum">
              <a:rPr lang="el-GR" smtClean="0"/>
              <a:pPr/>
              <a:t>‹#›</a:t>
            </a:fld>
            <a:endParaRPr lang="el-GR"/>
          </a:p>
        </p:txBody>
      </p:sp>
    </p:spTree>
    <p:extLst>
      <p:ext uri="{BB962C8B-B14F-4D97-AF65-F5344CB8AC3E}">
        <p14:creationId xmlns="" xmlns:p14="http://schemas.microsoft.com/office/powerpoint/2010/main" val="662476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AD1E7-61C8-4329-8897-227C3276F8FF}" type="datetimeFigureOut">
              <a:rPr lang="en-US" smtClean="0">
                <a:solidFill>
                  <a:prstClr val="black">
                    <a:tint val="75000"/>
                  </a:prstClr>
                </a:solidFill>
              </a:rPr>
              <a:pPr/>
              <a:t>1/28/2017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D70D-547D-4219-9A7A-1EB7DD45FE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0671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F1C04EA1-EF93-4B8D-ADD4-0D57B25BE436}" type="datetimeFigureOut">
              <a:rPr lang="el-GR" smtClean="0">
                <a:solidFill>
                  <a:srgbClr val="146194">
                    <a:lumMod val="50000"/>
                  </a:srgbClr>
                </a:solidFill>
              </a:rPr>
              <a:pPr defTabSz="457200"/>
              <a:t>28/1/2017</a:t>
            </a:fld>
            <a:endParaRPr lang="el-GR">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l-GR">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3D49618F-01CE-444B-872E-DEA4D709D9B7}" type="slidenum">
              <a:rPr lang="el-GR" smtClean="0">
                <a:solidFill>
                  <a:srgbClr val="146194">
                    <a:lumMod val="50000"/>
                  </a:srgbClr>
                </a:solidFill>
              </a:rPr>
              <a:pPr defTabSz="457200"/>
              <a:t>‹#›</a:t>
            </a:fld>
            <a:endParaRPr lang="el-GR">
              <a:solidFill>
                <a:srgbClr val="146194">
                  <a:lumMod val="50000"/>
                </a:srgbClr>
              </a:solidFill>
            </a:endParaRPr>
          </a:p>
        </p:txBody>
      </p:sp>
    </p:spTree>
    <p:extLst>
      <p:ext uri="{BB962C8B-B14F-4D97-AF65-F5344CB8AC3E}">
        <p14:creationId xmlns="" xmlns:p14="http://schemas.microsoft.com/office/powerpoint/2010/main" val="297224273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F1C04EA1-EF93-4B8D-ADD4-0D57B25BE436}" type="datetimeFigureOut">
              <a:rPr lang="el-GR" smtClean="0">
                <a:solidFill>
                  <a:srgbClr val="146194">
                    <a:lumMod val="50000"/>
                  </a:srgbClr>
                </a:solidFill>
              </a:rPr>
              <a:pPr defTabSz="457200"/>
              <a:t>28/1/2017</a:t>
            </a:fld>
            <a:endParaRPr lang="el-GR">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l-GR">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3D49618F-01CE-444B-872E-DEA4D709D9B7}" type="slidenum">
              <a:rPr lang="el-GR" smtClean="0">
                <a:solidFill>
                  <a:srgbClr val="146194">
                    <a:lumMod val="50000"/>
                  </a:srgbClr>
                </a:solidFill>
              </a:rPr>
              <a:pPr defTabSz="457200"/>
              <a:t>‹#›</a:t>
            </a:fld>
            <a:endParaRPr lang="el-GR">
              <a:solidFill>
                <a:srgbClr val="146194">
                  <a:lumMod val="50000"/>
                </a:srgbClr>
              </a:solidFill>
            </a:endParaRPr>
          </a:p>
        </p:txBody>
      </p:sp>
    </p:spTree>
    <p:extLst>
      <p:ext uri="{BB962C8B-B14F-4D97-AF65-F5344CB8AC3E}">
        <p14:creationId xmlns="" xmlns:p14="http://schemas.microsoft.com/office/powerpoint/2010/main" val="100422470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rot="10800000" flipV="1">
            <a:off x="-3" y="1"/>
            <a:ext cx="5173251" cy="2041741"/>
          </a:xfrm>
        </p:spPr>
        <p:txBody>
          <a:bodyPr>
            <a:normAutofit/>
          </a:bodyPr>
          <a:lstStyle/>
          <a:p>
            <a:r>
              <a:rPr lang="el-GR" sz="4400" b="1" dirty="0" smtClean="0"/>
              <a:t>2</a:t>
            </a:r>
            <a:r>
              <a:rPr lang="el-GR" sz="4400" b="1" baseline="30000" dirty="0" smtClean="0"/>
              <a:t>ο</a:t>
            </a:r>
            <a:r>
              <a:rPr lang="el-GR" sz="4400" b="1" dirty="0" smtClean="0"/>
              <a:t> ΓΕ.Λ. ΑΛΙΜΟΥ</a:t>
            </a:r>
            <a:br>
              <a:rPr lang="el-GR" sz="4400" b="1" dirty="0" smtClean="0"/>
            </a:br>
            <a:r>
              <a:rPr lang="el-GR" sz="4400" b="1" dirty="0" smtClean="0"/>
              <a:t>ΤΑΞΗ :Α΄</a:t>
            </a:r>
            <a:br>
              <a:rPr lang="el-GR" sz="4400" b="1" dirty="0" smtClean="0"/>
            </a:br>
            <a:r>
              <a:rPr lang="el-GR" sz="4400" b="1" dirty="0" smtClean="0"/>
              <a:t>ΤΜΗΜΑ:4ο</a:t>
            </a:r>
            <a:endParaRPr lang="el-GR" sz="4400" b="1" dirty="0"/>
          </a:p>
        </p:txBody>
      </p:sp>
      <p:sp>
        <p:nvSpPr>
          <p:cNvPr id="5" name="Υπότιτλος 4"/>
          <p:cNvSpPr>
            <a:spLocks noGrp="1"/>
          </p:cNvSpPr>
          <p:nvPr>
            <p:ph type="subTitle" idx="1"/>
          </p:nvPr>
        </p:nvSpPr>
        <p:spPr>
          <a:xfrm>
            <a:off x="-2" y="3428999"/>
            <a:ext cx="12192002" cy="3147165"/>
          </a:xfrm>
        </p:spPr>
        <p:txBody>
          <a:bodyPr>
            <a:normAutofit fontScale="85000" lnSpcReduction="10000"/>
          </a:bodyPr>
          <a:lstStyle/>
          <a:p>
            <a:r>
              <a:rPr lang="el-GR" sz="6500" b="1" dirty="0" smtClean="0"/>
              <a:t>Η ΤΕΧΝΟΛΟΓΙΑ ΣΤΗΝ ΑΡΧΑΙΑ ΕΛΛΑΔΑ</a:t>
            </a:r>
          </a:p>
          <a:p>
            <a:pPr algn="r"/>
            <a:endParaRPr lang="el-GR" sz="3600" b="1" dirty="0" smtClean="0"/>
          </a:p>
          <a:p>
            <a:pPr algn="r"/>
            <a:r>
              <a:rPr lang="el-GR" sz="3500" b="1" dirty="0" smtClean="0"/>
              <a:t>Υπεύθυνη καθηγήτρια</a:t>
            </a:r>
          </a:p>
          <a:p>
            <a:pPr algn="r"/>
            <a:r>
              <a:rPr lang="el-GR" sz="3500" b="1" dirty="0" smtClean="0"/>
              <a:t>Γιαννούλα Γεωργία</a:t>
            </a:r>
          </a:p>
          <a:p>
            <a:r>
              <a:rPr lang="el-GR" sz="3500" b="1" dirty="0" smtClean="0"/>
              <a:t>                                                                                        ΠΕ1702</a:t>
            </a:r>
            <a:endParaRPr lang="el-GR" sz="3500" b="1" dirty="0"/>
          </a:p>
        </p:txBody>
      </p:sp>
    </p:spTree>
    <p:extLst>
      <p:ext uri="{BB962C8B-B14F-4D97-AF65-F5344CB8AC3E}">
        <p14:creationId xmlns="" xmlns:p14="http://schemas.microsoft.com/office/powerpoint/2010/main" val="144480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30261" y="0"/>
            <a:ext cx="8534400" cy="4847478"/>
          </a:xfrm>
        </p:spPr>
        <p:txBody>
          <a:bodyPr>
            <a:normAutofit/>
          </a:bodyPr>
          <a:lstStyle/>
          <a:p>
            <a:pPr marL="0" indent="0">
              <a:buNone/>
            </a:pPr>
            <a:r>
              <a:rPr lang="el-GR" sz="4000" dirty="0">
                <a:solidFill>
                  <a:schemeClr val="tx1">
                    <a:lumMod val="95000"/>
                  </a:schemeClr>
                </a:solidFill>
              </a:rPr>
              <a:t>Αστρονομία </a:t>
            </a:r>
            <a:r>
              <a:rPr lang="el-GR" sz="4000" dirty="0">
                <a:solidFill>
                  <a:schemeClr val="tx1">
                    <a:lumMod val="95000"/>
                  </a:schemeClr>
                </a:solidFill>
                <a:latin typeface="Arial Narrow" panose="020B0606020202030204" pitchFamily="34" charset="0"/>
              </a:rPr>
              <a:t>≠</a:t>
            </a:r>
            <a:r>
              <a:rPr lang="el-GR" sz="4000" dirty="0">
                <a:solidFill>
                  <a:schemeClr val="tx1">
                    <a:lumMod val="95000"/>
                  </a:schemeClr>
                </a:solidFill>
                <a:latin typeface="Arial" panose="020B0604020202020204" pitchFamily="34" charset="0"/>
              </a:rPr>
              <a:t> </a:t>
            </a:r>
            <a:r>
              <a:rPr lang="el-GR" sz="4000" dirty="0">
                <a:solidFill>
                  <a:schemeClr val="tx1">
                    <a:lumMod val="95000"/>
                  </a:schemeClr>
                </a:solidFill>
                <a:latin typeface="+mj-lt"/>
              </a:rPr>
              <a:t>Αστρολογία</a:t>
            </a:r>
          </a:p>
          <a:p>
            <a:pPr marL="0" indent="0">
              <a:buNone/>
            </a:pPr>
            <a:endParaRPr lang="el-GR" sz="4000" dirty="0">
              <a:solidFill>
                <a:schemeClr val="tx1">
                  <a:lumMod val="95000"/>
                </a:schemeClr>
              </a:solidFill>
              <a:latin typeface="+mj-lt"/>
            </a:endParaRPr>
          </a:p>
          <a:p>
            <a:pPr marL="0" indent="0">
              <a:buNone/>
            </a:pPr>
            <a:r>
              <a:rPr lang="el-GR" sz="3200" dirty="0">
                <a:solidFill>
                  <a:schemeClr val="tx1">
                    <a:lumMod val="95000"/>
                  </a:schemeClr>
                </a:solidFill>
                <a:latin typeface="+mj-lt"/>
              </a:rPr>
              <a:t>Αστρονομία</a:t>
            </a:r>
            <a:r>
              <a:rPr lang="en-US" sz="3200" dirty="0">
                <a:solidFill>
                  <a:schemeClr val="tx1">
                    <a:lumMod val="95000"/>
                  </a:schemeClr>
                </a:solidFill>
                <a:latin typeface="+mj-lt"/>
              </a:rPr>
              <a:t>              </a:t>
            </a:r>
            <a:r>
              <a:rPr lang="el-GR" sz="3200" dirty="0">
                <a:solidFill>
                  <a:schemeClr val="tx1">
                    <a:lumMod val="95000"/>
                  </a:schemeClr>
                </a:solidFill>
                <a:latin typeface="+mj-lt"/>
              </a:rPr>
              <a:t>είναι επιστήμη και</a:t>
            </a:r>
          </a:p>
          <a:p>
            <a:pPr marL="0" indent="0">
              <a:buNone/>
            </a:pPr>
            <a:r>
              <a:rPr lang="el-GR" sz="3200" dirty="0">
                <a:solidFill>
                  <a:schemeClr val="tx1">
                    <a:lumMod val="95000"/>
                  </a:schemeClr>
                </a:solidFill>
                <a:latin typeface="+mj-lt"/>
              </a:rPr>
              <a:t> μάλιστα σπουδαιότατη</a:t>
            </a:r>
            <a:endParaRPr lang="en-US" sz="3200" dirty="0">
              <a:solidFill>
                <a:schemeClr val="tx1">
                  <a:lumMod val="95000"/>
                </a:schemeClr>
              </a:solidFill>
              <a:latin typeface="+mj-lt"/>
            </a:endParaRPr>
          </a:p>
          <a:p>
            <a:pPr marL="0" indent="0">
              <a:buNone/>
            </a:pPr>
            <a:r>
              <a:rPr lang="el-GR" sz="3200" dirty="0">
                <a:solidFill>
                  <a:schemeClr val="tx1">
                    <a:lumMod val="95000"/>
                  </a:schemeClr>
                </a:solidFill>
                <a:latin typeface="+mj-lt"/>
              </a:rPr>
              <a:t>Αστρολογία</a:t>
            </a:r>
            <a:r>
              <a:rPr lang="en-US" sz="3200" dirty="0">
                <a:solidFill>
                  <a:schemeClr val="tx1">
                    <a:lumMod val="95000"/>
                  </a:schemeClr>
                </a:solidFill>
                <a:latin typeface="+mj-lt"/>
              </a:rPr>
              <a:t>             </a:t>
            </a:r>
            <a:r>
              <a:rPr lang="el-GR" sz="3200" dirty="0">
                <a:solidFill>
                  <a:schemeClr val="tx1">
                    <a:lumMod val="95000"/>
                  </a:schemeClr>
                </a:solidFill>
                <a:latin typeface="+mj-lt"/>
              </a:rPr>
              <a:t>είναι</a:t>
            </a:r>
            <a:r>
              <a:rPr lang="en-US" sz="3200" dirty="0">
                <a:solidFill>
                  <a:schemeClr val="tx1">
                    <a:lumMod val="95000"/>
                  </a:schemeClr>
                </a:solidFill>
                <a:latin typeface="+mj-lt"/>
              </a:rPr>
              <a:t> </a:t>
            </a:r>
            <a:r>
              <a:rPr lang="el-GR" sz="3200" dirty="0">
                <a:solidFill>
                  <a:schemeClr val="tx1">
                    <a:lumMod val="95000"/>
                  </a:schemeClr>
                </a:solidFill>
                <a:latin typeface="+mj-lt"/>
              </a:rPr>
              <a:t>απλώς ασχολία </a:t>
            </a:r>
            <a:endParaRPr lang="el-GR" sz="3200" dirty="0">
              <a:solidFill>
                <a:schemeClr val="tx1">
                  <a:lumMod val="95000"/>
                </a:schemeClr>
              </a:solidFill>
            </a:endParaRPr>
          </a:p>
        </p:txBody>
      </p:sp>
      <p:sp>
        <p:nvSpPr>
          <p:cNvPr id="11" name="Βέλος: Δεξιό 10"/>
          <p:cNvSpPr/>
          <p:nvPr/>
        </p:nvSpPr>
        <p:spPr>
          <a:xfrm>
            <a:off x="3797510" y="2096853"/>
            <a:ext cx="1081669" cy="72926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l-GR">
              <a:ln w="0"/>
              <a:solidFill>
                <a:prstClr val="white"/>
              </a:solidFill>
              <a:effectLst>
                <a:outerShdw blurRad="38100" dist="19050" dir="2700000" algn="tl" rotWithShape="0">
                  <a:prstClr val="black">
                    <a:alpha val="40000"/>
                  </a:prstClr>
                </a:outerShdw>
              </a:effectLst>
            </a:endParaRPr>
          </a:p>
        </p:txBody>
      </p:sp>
      <p:pic>
        <p:nvPicPr>
          <p:cNvPr id="12" name="Εικόνα 11"/>
          <p:cNvPicPr>
            <a:picLocks noChangeAspect="1"/>
          </p:cNvPicPr>
          <p:nvPr/>
        </p:nvPicPr>
        <p:blipFill>
          <a:blip r:embed="rId2"/>
          <a:stretch>
            <a:fillRect/>
          </a:stretch>
        </p:blipFill>
        <p:spPr>
          <a:xfrm>
            <a:off x="3797510" y="3608409"/>
            <a:ext cx="1103472" cy="786452"/>
          </a:xfrm>
          <a:prstGeom prst="rect">
            <a:avLst/>
          </a:prstGeom>
        </p:spPr>
      </p:pic>
    </p:spTree>
    <p:extLst>
      <p:ext uri="{BB962C8B-B14F-4D97-AF65-F5344CB8AC3E}">
        <p14:creationId xmlns="" xmlns:p14="http://schemas.microsoft.com/office/powerpoint/2010/main" val="175286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1427357"/>
            <a:ext cx="6980664" cy="5430644"/>
          </a:xfrm>
        </p:spPr>
      </p:pic>
      <p:sp>
        <p:nvSpPr>
          <p:cNvPr id="5" name="TextBox 4"/>
          <p:cNvSpPr txBox="1"/>
          <p:nvPr/>
        </p:nvSpPr>
        <p:spPr>
          <a:xfrm>
            <a:off x="6980665" y="1427358"/>
            <a:ext cx="5211335" cy="5786199"/>
          </a:xfrm>
          <a:prstGeom prst="rect">
            <a:avLst/>
          </a:prstGeom>
          <a:noFill/>
        </p:spPr>
        <p:txBody>
          <a:bodyPr wrap="square" rtlCol="0">
            <a:spAutoFit/>
          </a:bodyPr>
          <a:lstStyle/>
          <a:p>
            <a:pPr marL="285750" indent="-285750" defTabSz="457200">
              <a:buFont typeface="Wingdings" panose="05000000000000000000" pitchFamily="2" charset="2"/>
              <a:buChar char="§"/>
            </a:pPr>
            <a:r>
              <a:rPr lang="el-GR" sz="2800" dirty="0">
                <a:solidFill>
                  <a:prstClr val="white"/>
                </a:solidFill>
                <a:latin typeface="Georgia" panose="02040502050405020303" pitchFamily="18" charset="0"/>
              </a:rPr>
              <a:t>Ηλιοκεντρική θεωρία</a:t>
            </a:r>
          </a:p>
          <a:p>
            <a:pPr marL="285750" indent="-285750" defTabSz="457200">
              <a:buFont typeface="Wingdings" panose="05000000000000000000" pitchFamily="2" charset="2"/>
              <a:buChar char="§"/>
            </a:pPr>
            <a:r>
              <a:rPr lang="el-GR" sz="2800" dirty="0">
                <a:solidFill>
                  <a:prstClr val="white"/>
                </a:solidFill>
                <a:latin typeface="Georgia" panose="02040502050405020303" pitchFamily="18" charset="0"/>
              </a:rPr>
              <a:t>Υπολογισμός περιμέτρου της Γης</a:t>
            </a:r>
          </a:p>
          <a:p>
            <a:pPr marL="285750" indent="-285750" defTabSz="457200">
              <a:buFont typeface="Wingdings" panose="05000000000000000000" pitchFamily="2" charset="2"/>
              <a:buChar char="§"/>
            </a:pPr>
            <a:r>
              <a:rPr lang="el-GR" sz="2800" dirty="0">
                <a:solidFill>
                  <a:prstClr val="white"/>
                </a:solidFill>
                <a:latin typeface="Georgia" panose="02040502050405020303" pitchFamily="18" charset="0"/>
              </a:rPr>
              <a:t>Υπολογισμός των διαστάσεων Σελήνης</a:t>
            </a:r>
          </a:p>
          <a:p>
            <a:pPr marL="285750" indent="-285750" defTabSz="457200">
              <a:buFont typeface="Wingdings" panose="05000000000000000000" pitchFamily="2" charset="2"/>
              <a:buChar char="§"/>
            </a:pPr>
            <a:r>
              <a:rPr lang="el-GR" sz="2800" dirty="0">
                <a:solidFill>
                  <a:prstClr val="white"/>
                </a:solidFill>
                <a:latin typeface="Georgia" panose="02040502050405020303" pitchFamily="18" charset="0"/>
              </a:rPr>
              <a:t>Σύνταξη καταλόγου με περισσότερους από χίλιους απλανείς αστέρες</a:t>
            </a:r>
          </a:p>
          <a:p>
            <a:pPr marL="285750" indent="-285750" defTabSz="457200">
              <a:buFont typeface="Wingdings" panose="05000000000000000000" pitchFamily="2" charset="2"/>
              <a:buChar char="§"/>
            </a:pPr>
            <a:r>
              <a:rPr lang="el-GR" sz="2800" dirty="0">
                <a:solidFill>
                  <a:prstClr val="white"/>
                </a:solidFill>
                <a:latin typeface="Georgia" panose="02040502050405020303" pitchFamily="18" charset="0"/>
              </a:rPr>
              <a:t>Μέτρηση για το ύψος της ατμόσφαιρας</a:t>
            </a:r>
          </a:p>
          <a:p>
            <a:pPr defTabSz="457200"/>
            <a:endParaRPr lang="el-GR" dirty="0">
              <a:solidFill>
                <a:prstClr val="white"/>
              </a:solidFill>
            </a:endParaRPr>
          </a:p>
          <a:p>
            <a:pPr defTabSz="457200"/>
            <a:endParaRPr lang="el-GR" dirty="0">
              <a:solidFill>
                <a:prstClr val="white"/>
              </a:solidFill>
            </a:endParaRPr>
          </a:p>
          <a:p>
            <a:pPr defTabSz="457200"/>
            <a:endParaRPr lang="el-GR" dirty="0">
              <a:solidFill>
                <a:prstClr val="white"/>
              </a:solidFill>
            </a:endParaRPr>
          </a:p>
          <a:p>
            <a:pPr defTabSz="457200"/>
            <a:endParaRPr lang="el-GR" dirty="0">
              <a:solidFill>
                <a:prstClr val="white"/>
              </a:solidFill>
            </a:endParaRPr>
          </a:p>
          <a:p>
            <a:pPr defTabSz="457200"/>
            <a:r>
              <a:rPr lang="el-GR" dirty="0">
                <a:solidFill>
                  <a:prstClr val="white"/>
                </a:solidFill>
              </a:rPr>
              <a:t> </a:t>
            </a:r>
          </a:p>
        </p:txBody>
      </p:sp>
      <p:sp>
        <p:nvSpPr>
          <p:cNvPr id="7" name="TextBox 6"/>
          <p:cNvSpPr txBox="1"/>
          <p:nvPr/>
        </p:nvSpPr>
        <p:spPr>
          <a:xfrm>
            <a:off x="669073" y="487026"/>
            <a:ext cx="9958039" cy="584775"/>
          </a:xfrm>
          <a:prstGeom prst="rect">
            <a:avLst/>
          </a:prstGeom>
          <a:noFill/>
        </p:spPr>
        <p:txBody>
          <a:bodyPr wrap="square" rtlCol="0">
            <a:spAutoFit/>
          </a:bodyPr>
          <a:lstStyle/>
          <a:p>
            <a:pPr algn="ctr" defTabSz="457200"/>
            <a:r>
              <a:rPr lang="el-GR" sz="3200" dirty="0">
                <a:solidFill>
                  <a:prstClr val="white"/>
                </a:solidFill>
                <a:latin typeface="Georgia" panose="02040502050405020303" pitchFamily="18" charset="0"/>
              </a:rPr>
              <a:t>Σημαντικά επιτεύγματα Ελλήνων αστρονόμων</a:t>
            </a:r>
          </a:p>
        </p:txBody>
      </p:sp>
    </p:spTree>
    <p:extLst>
      <p:ext uri="{BB962C8B-B14F-4D97-AF65-F5344CB8AC3E}">
        <p14:creationId xmlns="" xmlns:p14="http://schemas.microsoft.com/office/powerpoint/2010/main" val="330980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74866" y="496230"/>
            <a:ext cx="8534400" cy="1488688"/>
          </a:xfrm>
        </p:spPr>
        <p:txBody>
          <a:bodyPr>
            <a:normAutofit/>
          </a:bodyPr>
          <a:lstStyle/>
          <a:p>
            <a:pPr marL="0" indent="0" algn="ctr">
              <a:buNone/>
            </a:pPr>
            <a:r>
              <a:rPr lang="el-GR" sz="3600" u="sng" dirty="0">
                <a:solidFill>
                  <a:schemeClr val="tx1">
                    <a:lumMod val="95000"/>
                  </a:schemeClr>
                </a:solidFill>
              </a:rPr>
              <a:t>Ο ΑΣΤΡΟΛΑΒΟΣ</a:t>
            </a:r>
          </a:p>
          <a:p>
            <a:pPr marL="0" indent="0" algn="ctr">
              <a:buNone/>
            </a:pPr>
            <a:endParaRPr lang="el-GR" sz="3600" u="sng" dirty="0">
              <a:solidFill>
                <a:schemeClr val="tx1">
                  <a:lumMod val="95000"/>
                </a:schemeClr>
              </a:solidFill>
            </a:endParaRPr>
          </a:p>
        </p:txBody>
      </p:sp>
      <p:sp>
        <p:nvSpPr>
          <p:cNvPr id="4" name="TextBox 3"/>
          <p:cNvSpPr txBox="1"/>
          <p:nvPr/>
        </p:nvSpPr>
        <p:spPr>
          <a:xfrm>
            <a:off x="613317" y="1605779"/>
            <a:ext cx="6233532" cy="4247317"/>
          </a:xfrm>
          <a:prstGeom prst="rect">
            <a:avLst/>
          </a:prstGeom>
          <a:noFill/>
        </p:spPr>
        <p:txBody>
          <a:bodyPr wrap="square" rtlCol="0">
            <a:spAutoFit/>
          </a:bodyPr>
          <a:lstStyle/>
          <a:p>
            <a:pPr defTabSz="457200"/>
            <a:r>
              <a:rPr lang="el-GR" sz="2800" b="1" dirty="0">
                <a:solidFill>
                  <a:prstClr val="white"/>
                </a:solidFill>
              </a:rPr>
              <a:t>Χαρακτηριστικά του αστρολάβου:</a:t>
            </a:r>
          </a:p>
          <a:p>
            <a:pPr defTabSz="457200"/>
            <a:endParaRPr lang="el-GR" sz="2800" b="1" dirty="0">
              <a:solidFill>
                <a:prstClr val="white"/>
              </a:solidFill>
            </a:endParaRPr>
          </a:p>
          <a:p>
            <a:pPr marL="285750" indent="-285750" defTabSz="457200">
              <a:buFont typeface="Arial" panose="020B0604020202020204" pitchFamily="34" charset="0"/>
              <a:buChar char="•"/>
            </a:pPr>
            <a:r>
              <a:rPr lang="el-GR" sz="2800" dirty="0">
                <a:solidFill>
                  <a:prstClr val="white"/>
                </a:solidFill>
              </a:rPr>
              <a:t>Αστρονομικό όργανο για την ναυσιπλοΐα και την παρατήρηση του Ήλιου και των αστεριών</a:t>
            </a:r>
          </a:p>
          <a:p>
            <a:pPr marL="285750" indent="-285750" defTabSz="457200">
              <a:buFont typeface="Arial" panose="020B0604020202020204" pitchFamily="34" charset="0"/>
              <a:buChar char="•"/>
            </a:pPr>
            <a:r>
              <a:rPr lang="el-GR" sz="2800" dirty="0">
                <a:solidFill>
                  <a:prstClr val="white"/>
                </a:solidFill>
              </a:rPr>
              <a:t>Εφευρέθηκε από τον Απολλώνιο τον </a:t>
            </a:r>
            <a:r>
              <a:rPr lang="el-GR" sz="2800" dirty="0" err="1">
                <a:solidFill>
                  <a:prstClr val="white"/>
                </a:solidFill>
              </a:rPr>
              <a:t>Περγαίο</a:t>
            </a:r>
            <a:r>
              <a:rPr lang="el-GR" sz="2800" dirty="0">
                <a:solidFill>
                  <a:prstClr val="white"/>
                </a:solidFill>
              </a:rPr>
              <a:t> (220 </a:t>
            </a:r>
            <a:r>
              <a:rPr lang="el-GR" sz="2800" dirty="0" err="1">
                <a:solidFill>
                  <a:prstClr val="white"/>
                </a:solidFill>
              </a:rPr>
              <a:t>π.Χ</a:t>
            </a:r>
            <a:r>
              <a:rPr lang="el-GR" sz="2800" dirty="0">
                <a:solidFill>
                  <a:prstClr val="white"/>
                </a:solidFill>
              </a:rPr>
              <a:t>)</a:t>
            </a:r>
          </a:p>
          <a:p>
            <a:pPr marL="285750" indent="-285750" defTabSz="457200">
              <a:buFont typeface="Arial" panose="020B0604020202020204" pitchFamily="34" charset="0"/>
              <a:buChar char="•"/>
            </a:pPr>
            <a:r>
              <a:rPr lang="el-GR" sz="2800" dirty="0">
                <a:solidFill>
                  <a:prstClr val="white"/>
                </a:solidFill>
              </a:rPr>
              <a:t>Με τη βοήθεια του είναι δυνατό να βρεθεί η ώρα</a:t>
            </a:r>
          </a:p>
          <a:p>
            <a:pPr marL="285750" indent="-285750" defTabSz="457200">
              <a:buFont typeface="Arial" panose="020B0604020202020204" pitchFamily="34" charset="0"/>
              <a:buChar char="•"/>
            </a:pPr>
            <a:endParaRPr lang="el-GR" dirty="0">
              <a:solidFill>
                <a:prstClr val="white"/>
              </a:solidFill>
            </a:endParaRPr>
          </a:p>
        </p:txBody>
      </p:sp>
      <p:pic>
        <p:nvPicPr>
          <p:cNvPr id="5" name="Εικόνα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46849" y="1486693"/>
            <a:ext cx="5062654" cy="4909240"/>
          </a:xfrm>
          <a:prstGeom prst="rect">
            <a:avLst/>
          </a:prstGeom>
        </p:spPr>
      </p:pic>
    </p:spTree>
    <p:extLst>
      <p:ext uri="{BB962C8B-B14F-4D97-AF65-F5344CB8AC3E}">
        <p14:creationId xmlns="" xmlns:p14="http://schemas.microsoft.com/office/powerpoint/2010/main" val="332606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18945"/>
            <a:ext cx="12192000" cy="4211409"/>
          </a:xfrm>
          <a:prstGeom prst="rect">
            <a:avLst/>
          </a:prstGeom>
        </p:spPr>
        <p:txBody>
          <a:bodyPr wrap="square">
            <a:spAutoFit/>
          </a:bodyPr>
          <a:lstStyle/>
          <a:p>
            <a:pPr algn="ctr"/>
            <a:r>
              <a:rPr lang="el-GR" sz="2800" b="1" u="sng" dirty="0">
                <a:solidFill>
                  <a:srgbClr val="4A442A"/>
                </a:solidFill>
                <a:latin typeface="Century" panose="02040604050505020304" pitchFamily="18" charset="0"/>
                <a:ea typeface="Times New Roman" panose="02020603050405020304" pitchFamily="18" charset="0"/>
                <a:cs typeface="Times New Roman" panose="02020603050405020304" pitchFamily="18" charset="0"/>
              </a:rPr>
              <a:t>ΒΥΖΑΝΤΙΝΟ ΡΟΛΟΪ &amp; </a:t>
            </a:r>
            <a:r>
              <a:rPr lang="el-GR" sz="2800" b="1" u="sng" dirty="0" smtClean="0">
                <a:solidFill>
                  <a:srgbClr val="4A442A"/>
                </a:solidFill>
                <a:latin typeface="Century" panose="02040604050505020304" pitchFamily="18" charset="0"/>
                <a:ea typeface="Times New Roman" panose="02020603050405020304" pitchFamily="18" charset="0"/>
                <a:cs typeface="Times New Roman" panose="02020603050405020304" pitchFamily="18" charset="0"/>
              </a:rPr>
              <a:t>ΗΜΕΡΟΛΟΓΙΟ</a:t>
            </a:r>
          </a:p>
          <a:p>
            <a:pPr>
              <a:lnSpc>
                <a:spcPct val="107000"/>
              </a:lnSpc>
              <a:spcAft>
                <a:spcPts val="1200"/>
              </a:spcAft>
            </a:pPr>
            <a:r>
              <a:rPr lang="el-GR" sz="28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Ομοίωμα μηχανισμού της βυζαντινής εποχής (περίπου 530μ.Χ.). Σύνθετος ως προς τη λειτουργία του, περιλαμβάνει ηλιακό ρολόι και ημερολογιακό μηχανισμό. Θεωρείται ως “απόγονος” του περίφημου υπολογιστικού οργάνου της ελληνιστικής περιόδου, γνωστού ως ‘Μηχανισμός των Αντικυθήρων” .</a:t>
            </a:r>
            <a:br>
              <a:rPr lang="el-GR" sz="28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br>
            <a:r>
              <a:rPr lang="el-GR" sz="28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
            </a:r>
            <a:br>
              <a:rPr lang="el-GR" sz="28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br>
            <a:r>
              <a:rPr lang="el-GR" sz="2800" b="1" dirty="0">
                <a:solidFill>
                  <a:srgbClr val="4A442A"/>
                </a:solidFill>
                <a:latin typeface="Century" panose="02040604050505020304" pitchFamily="18" charset="0"/>
                <a:ea typeface="Times New Roman" panose="02020603050405020304" pitchFamily="18" charset="0"/>
                <a:cs typeface="Times New Roman" panose="02020603050405020304" pitchFamily="18" charset="0"/>
              </a:rPr>
              <a:t/>
            </a:r>
            <a:br>
              <a:rPr lang="el-GR" sz="2800" b="1" dirty="0">
                <a:solidFill>
                  <a:srgbClr val="4A442A"/>
                </a:solidFill>
                <a:latin typeface="Century" panose="02040604050505020304" pitchFamily="18" charset="0"/>
                <a:ea typeface="Times New Roman" panose="02020603050405020304" pitchFamily="18" charset="0"/>
                <a:cs typeface="Times New Roman" panose="02020603050405020304" pitchFamily="18" charset="0"/>
              </a:rPr>
            </a:br>
            <a:endParaRPr lang="el-GR" sz="2800" b="1" dirty="0">
              <a:latin typeface="Century" panose="02040604050505020304" pitchFamily="18" charset="0"/>
            </a:endParaRPr>
          </a:p>
        </p:txBody>
      </p:sp>
      <p:pic>
        <p:nvPicPr>
          <p:cNvPr id="4" name="Picture 14" descr="http://3.bp.blogspot.com/_08kDyBSw4e0/Sti1dnnqFkI/AAAAAAAABoQ/jQ2GZhedgI4/s320/ceb2cf85ceb6ceb1cebdcf84ceb9cebdcebf-cf81cebfcebbcebfcf8a-ceb7cebcceb5cf81cebfcebbcebfceb3ceb9cebf.jpg"/>
          <p:cNvPicPr/>
          <p:nvPr/>
        </p:nvPicPr>
        <p:blipFill>
          <a:blip r:embed="rId2">
            <a:extLst>
              <a:ext uri="{28A0092B-C50C-407E-A947-70E740481C1C}">
                <a14:useLocalDpi xmlns="" xmlns:a14="http://schemas.microsoft.com/office/drawing/2010/main" val="0"/>
              </a:ext>
            </a:extLst>
          </a:blip>
          <a:srcRect/>
          <a:stretch>
            <a:fillRect/>
          </a:stretch>
        </p:blipFill>
        <p:spPr bwMode="auto">
          <a:xfrm>
            <a:off x="3305297" y="2826328"/>
            <a:ext cx="5581405" cy="3728852"/>
          </a:xfrm>
          <a:prstGeom prst="rect">
            <a:avLst/>
          </a:prstGeom>
          <a:noFill/>
          <a:ln>
            <a:noFill/>
          </a:ln>
        </p:spPr>
      </p:pic>
    </p:spTree>
    <p:extLst>
      <p:ext uri="{BB962C8B-B14F-4D97-AF65-F5344CB8AC3E}">
        <p14:creationId xmlns="" xmlns:p14="http://schemas.microsoft.com/office/powerpoint/2010/main" val="314633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5094514"/>
          </a:xfrm>
        </p:spPr>
        <p:txBody>
          <a:bodyPr>
            <a:normAutofit fontScale="90000"/>
          </a:bodyPr>
          <a:lstStyle/>
          <a:p>
            <a:pPr algn="ctr"/>
            <a:r>
              <a:rPr lang="el-GR" sz="3100" b="1" u="sng" smtClean="0">
                <a:solidFill>
                  <a:schemeClr val="bg1"/>
                </a:solidFill>
              </a:rPr>
              <a:t/>
            </a:r>
            <a:br>
              <a:rPr lang="el-GR" sz="3100" b="1" u="sng" smtClean="0">
                <a:solidFill>
                  <a:schemeClr val="bg1"/>
                </a:solidFill>
              </a:rPr>
            </a:br>
            <a:r>
              <a:rPr lang="el-GR" sz="3100" b="1" u="sng">
                <a:solidFill>
                  <a:schemeClr val="bg1"/>
                </a:solidFill>
              </a:rPr>
              <a:t/>
            </a:r>
            <a:br>
              <a:rPr lang="el-GR" sz="3100" b="1" u="sng">
                <a:solidFill>
                  <a:schemeClr val="bg1"/>
                </a:solidFill>
              </a:rPr>
            </a:br>
            <a:r>
              <a:rPr lang="el-GR" sz="3100" b="1" u="sng" smtClean="0">
                <a:solidFill>
                  <a:schemeClr val="bg1"/>
                </a:solidFill>
              </a:rPr>
              <a:t/>
            </a:r>
            <a:br>
              <a:rPr lang="el-GR" sz="3100" b="1" u="sng" smtClean="0">
                <a:solidFill>
                  <a:schemeClr val="bg1"/>
                </a:solidFill>
              </a:rPr>
            </a:br>
            <a:r>
              <a:rPr lang="el-GR" sz="3100" b="1" u="sng" smtClean="0">
                <a:solidFill>
                  <a:schemeClr val="bg1"/>
                </a:solidFill>
              </a:rPr>
              <a:t>Ο </a:t>
            </a:r>
            <a:r>
              <a:rPr lang="el-GR" sz="3100" b="1" u="sng" dirty="0" smtClean="0">
                <a:solidFill>
                  <a:schemeClr val="bg1"/>
                </a:solidFill>
              </a:rPr>
              <a:t>ΜΗΧΑΝΙΣΜΟΣ </a:t>
            </a:r>
            <a:r>
              <a:rPr lang="el-GR" sz="3100" b="1" u="sng" smtClean="0">
                <a:solidFill>
                  <a:schemeClr val="bg1"/>
                </a:solidFill>
              </a:rPr>
              <a:t>ΤΩΝ ΑΝΤΙΚΥΘΗΡΩΝ</a:t>
            </a:r>
            <a:br>
              <a:rPr lang="el-GR" sz="3100" b="1" u="sng" smtClean="0">
                <a:solidFill>
                  <a:schemeClr val="bg1"/>
                </a:solidFill>
              </a:rPr>
            </a:br>
            <a:r>
              <a:rPr lang="el-GR" sz="3100" b="1" u="sng" smtClean="0">
                <a:solidFill>
                  <a:schemeClr val="bg1"/>
                </a:solidFill>
              </a:rPr>
              <a:t>Η </a:t>
            </a:r>
            <a:r>
              <a:rPr lang="el-GR" sz="3100" b="1" u="sng" dirty="0" smtClean="0">
                <a:solidFill>
                  <a:schemeClr val="bg1"/>
                </a:solidFill>
              </a:rPr>
              <a:t>ΣΦΑΙΡΑ ΤΟΥ ΑΙΟΛΟΥ</a:t>
            </a:r>
            <a:br>
              <a:rPr lang="el-GR" sz="3100" b="1" u="sng" dirty="0" smtClean="0">
                <a:solidFill>
                  <a:schemeClr val="bg1"/>
                </a:solidFill>
              </a:rPr>
            </a:br>
            <a:r>
              <a:rPr lang="el-GR" sz="3100" b="1" u="sng" dirty="0" smtClean="0">
                <a:solidFill>
                  <a:schemeClr val="bg1"/>
                </a:solidFill>
              </a:rPr>
              <a:t/>
            </a:r>
            <a:br>
              <a:rPr lang="el-GR" sz="3100" b="1" u="sng" dirty="0" smtClean="0">
                <a:solidFill>
                  <a:schemeClr val="bg1"/>
                </a:solidFill>
              </a:rPr>
            </a:br>
            <a:r>
              <a:rPr lang="el-GR" sz="3100" b="1" u="sng" dirty="0" smtClean="0">
                <a:solidFill>
                  <a:schemeClr val="bg1"/>
                </a:solidFill>
              </a:rPr>
              <a:t>                                                                                                                                                   </a:t>
            </a:r>
            <a:r>
              <a:rPr lang="el-GR" sz="2800" b="1" dirty="0">
                <a:solidFill>
                  <a:schemeClr val="bg1"/>
                </a:solidFill>
              </a:rPr>
              <a:t/>
            </a:r>
            <a:br>
              <a:rPr lang="el-GR" sz="2800" b="1" dirty="0">
                <a:solidFill>
                  <a:schemeClr val="bg1"/>
                </a:solidFill>
              </a:rPr>
            </a:br>
            <a:r>
              <a:rPr lang="el-GR" sz="2800" b="1" dirty="0" smtClean="0">
                <a:solidFill>
                  <a:schemeClr val="bg1"/>
                </a:solidFill>
              </a:rPr>
              <a:t/>
            </a:r>
            <a:br>
              <a:rPr lang="el-GR" sz="2800" b="1" dirty="0" smtClean="0">
                <a:solidFill>
                  <a:schemeClr val="bg1"/>
                </a:solidFill>
              </a:rPr>
            </a:br>
            <a:r>
              <a:rPr lang="el-GR" sz="2800" b="1" dirty="0">
                <a:solidFill>
                  <a:schemeClr val="bg1"/>
                </a:solidFill>
              </a:rPr>
              <a:t/>
            </a:r>
            <a:br>
              <a:rPr lang="el-GR" sz="2800" b="1" dirty="0">
                <a:solidFill>
                  <a:schemeClr val="bg1"/>
                </a:solidFill>
              </a:rPr>
            </a:br>
            <a:r>
              <a:rPr lang="el-GR" sz="2800" b="1" dirty="0" smtClean="0">
                <a:solidFill>
                  <a:schemeClr val="bg1"/>
                </a:solidFill>
              </a:rPr>
              <a:t/>
            </a:r>
            <a:br>
              <a:rPr lang="el-GR" sz="2800" b="1" dirty="0" smtClean="0">
                <a:solidFill>
                  <a:schemeClr val="bg1"/>
                </a:solidFill>
              </a:rPr>
            </a:br>
            <a:r>
              <a:rPr lang="el-GR" sz="2800" b="1" dirty="0">
                <a:solidFill>
                  <a:schemeClr val="bg1"/>
                </a:solidFill>
              </a:rPr>
              <a:t/>
            </a:r>
            <a:br>
              <a:rPr lang="el-GR" sz="2800" b="1" dirty="0">
                <a:solidFill>
                  <a:schemeClr val="bg1"/>
                </a:solidFill>
              </a:rPr>
            </a:br>
            <a:r>
              <a:rPr lang="el-GR" sz="2800" b="1" dirty="0" smtClean="0">
                <a:solidFill>
                  <a:schemeClr val="bg1"/>
                </a:solidFill>
              </a:rPr>
              <a:t/>
            </a:r>
            <a:br>
              <a:rPr lang="el-GR" sz="2800" b="1" dirty="0" smtClean="0">
                <a:solidFill>
                  <a:schemeClr val="bg1"/>
                </a:solidFill>
              </a:rPr>
            </a:br>
            <a:r>
              <a:rPr lang="el-GR" sz="2800" b="1" smtClean="0">
                <a:solidFill>
                  <a:schemeClr val="bg1"/>
                </a:solidFill>
              </a:rPr>
              <a:t>ΟΜΑΔΑ ΜΑΘΗΤΩΝ</a:t>
            </a:r>
            <a:br>
              <a:rPr lang="el-GR" sz="2800" b="1" smtClean="0">
                <a:solidFill>
                  <a:schemeClr val="bg1"/>
                </a:solidFill>
              </a:rPr>
            </a:br>
            <a:r>
              <a:rPr lang="el-GR" sz="2800" b="1" smtClean="0">
                <a:solidFill>
                  <a:schemeClr val="bg1"/>
                </a:solidFill>
              </a:rPr>
              <a:t>ΘΕΜΕΛΗΣ</a:t>
            </a:r>
            <a:br>
              <a:rPr lang="el-GR" sz="2800" b="1" smtClean="0">
                <a:solidFill>
                  <a:schemeClr val="bg1"/>
                </a:solidFill>
              </a:rPr>
            </a:br>
            <a:r>
              <a:rPr lang="el-GR" sz="2800" b="1" smtClean="0">
                <a:solidFill>
                  <a:schemeClr val="bg1"/>
                </a:solidFill>
              </a:rPr>
              <a:t>ΒΛΟΝΤΑΚΗΣ</a:t>
            </a:r>
            <a:br>
              <a:rPr lang="el-GR" sz="2800" b="1" smtClean="0">
                <a:solidFill>
                  <a:schemeClr val="bg1"/>
                </a:solidFill>
              </a:rPr>
            </a:br>
            <a:r>
              <a:rPr lang="el-GR" sz="2800" b="1" smtClean="0">
                <a:solidFill>
                  <a:schemeClr val="bg1"/>
                </a:solidFill>
              </a:rPr>
              <a:t>ΔΗΜΑΣ</a:t>
            </a:r>
            <a:r>
              <a:rPr lang="el-GR" sz="2800" b="1" dirty="0">
                <a:solidFill>
                  <a:schemeClr val="bg1"/>
                </a:solidFill>
              </a:rPr>
              <a:t/>
            </a:r>
            <a:br>
              <a:rPr lang="el-GR" sz="2800" b="1" dirty="0">
                <a:solidFill>
                  <a:schemeClr val="bg1"/>
                </a:solidFill>
              </a:rPr>
            </a:br>
            <a:r>
              <a:rPr lang="el-GR" sz="2800" b="1" dirty="0" smtClean="0">
                <a:solidFill>
                  <a:schemeClr val="bg1"/>
                </a:solidFill>
              </a:rPr>
              <a:t/>
            </a:r>
            <a:br>
              <a:rPr lang="el-GR" sz="2800" b="1" dirty="0" smtClean="0">
                <a:solidFill>
                  <a:schemeClr val="bg1"/>
                </a:solidFill>
              </a:rPr>
            </a:br>
            <a:r>
              <a:rPr lang="el-GR" sz="2800" b="1" dirty="0">
                <a:solidFill>
                  <a:schemeClr val="bg1"/>
                </a:solidFill>
              </a:rPr>
              <a:t/>
            </a:r>
            <a:br>
              <a:rPr lang="el-GR" sz="2800" b="1" dirty="0">
                <a:solidFill>
                  <a:schemeClr val="bg1"/>
                </a:solidFill>
              </a:rPr>
            </a:br>
            <a:endParaRPr lang="el-GR" sz="2800" b="1" dirty="0">
              <a:solidFill>
                <a:schemeClr val="bg1"/>
              </a:solidFill>
            </a:endParaRPr>
          </a:p>
        </p:txBody>
      </p:sp>
    </p:spTree>
    <p:extLst>
      <p:ext uri="{BB962C8B-B14F-4D97-AF65-F5344CB8AC3E}">
        <p14:creationId xmlns="" xmlns:p14="http://schemas.microsoft.com/office/powerpoint/2010/main" val="83127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_08kDyBSw4e0/Sti3DCO1wwI/AAAAAAAABpA/G7_qyeM-BNU/s320/cebcceb7cf87ceb1cebdceb9cf83cebccebfcf83-cf84cf89cebd-ceb1cebdcf84ceb9cebacf85ceb8ceb7cf81cf89cebd.jpg"/>
          <p:cNvPicPr/>
          <p:nvPr/>
        </p:nvPicPr>
        <p:blipFill>
          <a:blip r:embed="rId2">
            <a:extLst>
              <a:ext uri="{28A0092B-C50C-407E-A947-70E740481C1C}">
                <a14:useLocalDpi xmlns="" xmlns:a14="http://schemas.microsoft.com/office/drawing/2010/main" val="0"/>
              </a:ext>
            </a:extLst>
          </a:blip>
          <a:srcRect/>
          <a:stretch>
            <a:fillRect/>
          </a:stretch>
        </p:blipFill>
        <p:spPr bwMode="auto">
          <a:xfrm>
            <a:off x="4563619" y="3526971"/>
            <a:ext cx="3064761" cy="3331029"/>
          </a:xfrm>
          <a:prstGeom prst="rect">
            <a:avLst/>
          </a:prstGeom>
          <a:noFill/>
          <a:ln>
            <a:noFill/>
          </a:ln>
        </p:spPr>
      </p:pic>
      <p:sp>
        <p:nvSpPr>
          <p:cNvPr id="3" name="Ορθογώνιο 2"/>
          <p:cNvSpPr/>
          <p:nvPr/>
        </p:nvSpPr>
        <p:spPr>
          <a:xfrm>
            <a:off x="0" y="38573"/>
            <a:ext cx="12192000" cy="4334713"/>
          </a:xfrm>
          <a:prstGeom prst="rect">
            <a:avLst/>
          </a:prstGeom>
        </p:spPr>
        <p:txBody>
          <a:bodyPr wrap="square">
            <a:spAutoFit/>
          </a:bodyPr>
          <a:lstStyle/>
          <a:p>
            <a:pPr algn="ctr">
              <a:lnSpc>
                <a:spcPct val="107000"/>
              </a:lnSpc>
              <a:spcAft>
                <a:spcPts val="1200"/>
              </a:spcAft>
            </a:pPr>
            <a:r>
              <a:rPr lang="el-GR" sz="2400" b="1" u="sng"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ΣΦΑΙΡΑ ΤΟΥ ΑΙΟΛΟΥ</a:t>
            </a:r>
            <a:endParaRPr lang="el-GR" sz="3600" b="1" u="sng" dirty="0">
              <a:latin typeface="Calibri" panose="020F0502020204030204" pitchFamily="34" charset="0"/>
              <a:ea typeface="Calibri" panose="020F0502020204030204" pitchFamily="34" charset="0"/>
              <a:cs typeface="Times New Roman" panose="02020603050405020304" pitchFamily="18" charset="0"/>
            </a:endParaRPr>
          </a:p>
          <a:p>
            <a:r>
              <a:rPr lang="el-GR" sz="2400" dirty="0" smtClean="0">
                <a:solidFill>
                  <a:srgbClr val="4A442A"/>
                </a:solidFill>
                <a:latin typeface="Verdana" panose="020B0604030504040204" pitchFamily="34" charset="0"/>
                <a:ea typeface="Times New Roman" panose="02020603050405020304" pitchFamily="18" charset="0"/>
                <a:cs typeface="Times New Roman" panose="02020603050405020304" pitchFamily="18" charset="0"/>
              </a:rPr>
              <a:t>Ομοίωμα </a:t>
            </a:r>
            <a:r>
              <a:rPr lang="el-GR"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ενός από τους πλέον σύνθετους μηχανισμούς που διασώθηκαν από την αρχαία Ελλάδα. Αποτελείται από 32 (τουλάχιστον) γρανάζια, διαφόρων μεγεθών, τα οποία έμπαιναν σε κίνηση ταυτόχρονα από μία χειρολαβή. Ανάμεσά τους περιλαμβάνεται και ένα διαφορικό γρανάζι. Σύμφωνα με τη μελέτη του </a:t>
            </a:r>
            <a:r>
              <a:rPr lang="en-GB"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Derek de </a:t>
            </a:r>
            <a:r>
              <a:rPr lang="en-GB" sz="2400" dirty="0" err="1">
                <a:solidFill>
                  <a:srgbClr val="4A442A"/>
                </a:solidFill>
                <a:latin typeface="Verdana" panose="020B0604030504040204" pitchFamily="34" charset="0"/>
                <a:ea typeface="Times New Roman" panose="02020603050405020304" pitchFamily="18" charset="0"/>
                <a:cs typeface="Times New Roman" panose="02020603050405020304" pitchFamily="18" charset="0"/>
              </a:rPr>
              <a:t>Solla</a:t>
            </a:r>
            <a:r>
              <a:rPr lang="en-GB"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 Price</a:t>
            </a:r>
            <a:r>
              <a:rPr lang="el-GR"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 ο μηχανισμός χρησιμοποιήθηκε ως αστρονομικό όργανο μεγάλης ακρίβειας. Κατασκευάστηκε περίπου το 80 π.Χ. πιθανότατα στη Ρόδο. Η επιστημονική και ιστορική αξία του οργάνου είναι τεράστια, αφού όμοιό του δεν έχει βρεθεί αλλού.</a:t>
            </a:r>
            <a:br>
              <a:rPr lang="el-GR"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br>
            <a:r>
              <a:rPr lang="el-GR"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t/>
            </a:r>
            <a:br>
              <a:rPr lang="el-GR" sz="2400" dirty="0">
                <a:solidFill>
                  <a:srgbClr val="4A442A"/>
                </a:solidFill>
                <a:latin typeface="Verdana" panose="020B0604030504040204" pitchFamily="34" charset="0"/>
                <a:ea typeface="Times New Roman" panose="02020603050405020304" pitchFamily="18" charset="0"/>
                <a:cs typeface="Times New Roman" panose="02020603050405020304" pitchFamily="18" charset="0"/>
              </a:rPr>
            </a:br>
            <a:endParaRPr lang="el-GR" sz="2400" dirty="0"/>
          </a:p>
        </p:txBody>
      </p:sp>
    </p:spTree>
    <p:extLst>
      <p:ext uri="{BB962C8B-B14F-4D97-AF65-F5344CB8AC3E}">
        <p14:creationId xmlns="" xmlns:p14="http://schemas.microsoft.com/office/powerpoint/2010/main" val="1874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571500"/>
            <a:ext cx="7772400" cy="553244"/>
          </a:xfrm>
        </p:spPr>
        <p:style>
          <a:lnRef idx="2">
            <a:schemeClr val="dk1"/>
          </a:lnRef>
          <a:fillRef idx="1">
            <a:schemeClr val="lt1"/>
          </a:fillRef>
          <a:effectRef idx="0">
            <a:schemeClr val="dk1"/>
          </a:effectRef>
          <a:fontRef idx="minor">
            <a:schemeClr val="dk1"/>
          </a:fontRef>
        </p:style>
        <p:txBody>
          <a:bodyPr>
            <a:normAutofit fontScale="90000"/>
          </a:bodyPr>
          <a:lstStyle/>
          <a:p>
            <a:pPr lvl="0">
              <a:spcBef>
                <a:spcPts val="0"/>
              </a:spcBef>
            </a:pPr>
            <a:r>
              <a:rPr lang="el-GR" sz="4800" b="1" u="sng" dirty="0" smtClean="0">
                <a:solidFill>
                  <a:prstClr val="black"/>
                </a:solidFill>
              </a:rPr>
              <a:t/>
            </a:r>
            <a:br>
              <a:rPr lang="el-GR" sz="4800" b="1" u="sng" dirty="0" smtClean="0">
                <a:solidFill>
                  <a:prstClr val="black"/>
                </a:solidFill>
              </a:rPr>
            </a:br>
            <a:r>
              <a:rPr lang="el-GR" sz="4800" b="1" u="sng" dirty="0">
                <a:solidFill>
                  <a:prstClr val="black"/>
                </a:solidFill>
              </a:rPr>
              <a:t/>
            </a:r>
            <a:br>
              <a:rPr lang="el-GR" sz="4800" b="1" u="sng" dirty="0">
                <a:solidFill>
                  <a:prstClr val="black"/>
                </a:solidFill>
              </a:rPr>
            </a:br>
            <a:r>
              <a:rPr lang="el-GR" sz="4800" b="1" u="sng" dirty="0" smtClean="0">
                <a:solidFill>
                  <a:prstClr val="black"/>
                </a:solidFill>
              </a:rPr>
              <a:t>Το </a:t>
            </a:r>
            <a:r>
              <a:rPr lang="el-GR" sz="4800" b="1" u="sng" dirty="0">
                <a:solidFill>
                  <a:prstClr val="black"/>
                </a:solidFill>
              </a:rPr>
              <a:t>ξυπνητήρι του </a:t>
            </a:r>
            <a:r>
              <a:rPr lang="el-GR" sz="4800" b="1" u="sng" dirty="0" smtClean="0">
                <a:solidFill>
                  <a:prstClr val="black"/>
                </a:solidFill>
              </a:rPr>
              <a:t>Πλάτωνα</a:t>
            </a:r>
            <a:r>
              <a:rPr lang="el-GR" sz="4800" b="1" u="sng" dirty="0">
                <a:solidFill>
                  <a:prstClr val="black"/>
                </a:solidFill>
              </a:rPr>
              <a:t/>
            </a:r>
            <a:br>
              <a:rPr lang="el-GR" sz="4800" b="1" u="sng" dirty="0">
                <a:solidFill>
                  <a:prstClr val="black"/>
                </a:solidFill>
              </a:rPr>
            </a:br>
            <a:r>
              <a:rPr lang="en-US" sz="4800" b="1" u="sng" dirty="0">
                <a:solidFill>
                  <a:prstClr val="black"/>
                </a:solidFill>
              </a:rPr>
              <a:t/>
            </a:r>
            <a:br>
              <a:rPr lang="en-US" sz="4800" b="1" u="sng" dirty="0">
                <a:solidFill>
                  <a:prstClr val="black"/>
                </a:solidFill>
              </a:rPr>
            </a:br>
            <a:r>
              <a:rPr lang="el-GR" sz="4800" dirty="0" smtClean="0">
                <a:latin typeface="Arial Black" panose="020B0A04020102020204" pitchFamily="34" charset="0"/>
              </a:rPr>
              <a:t> </a:t>
            </a:r>
            <a:endParaRPr lang="en-US" sz="4800" dirty="0">
              <a:latin typeface="Arial Black" panose="020B0A04020102020204" pitchFamily="34" charset="0"/>
            </a:endParaRPr>
          </a:p>
        </p:txBody>
      </p:sp>
      <p:sp>
        <p:nvSpPr>
          <p:cNvPr id="3" name="Subtitle 2"/>
          <p:cNvSpPr>
            <a:spLocks noGrp="1"/>
          </p:cNvSpPr>
          <p:nvPr>
            <p:ph type="subTitle" idx="1"/>
          </p:nvPr>
        </p:nvSpPr>
        <p:spPr>
          <a:xfrm>
            <a:off x="2567608" y="1556792"/>
            <a:ext cx="6400800" cy="1273696"/>
          </a:xfrm>
        </p:spPr>
        <p:txBody>
          <a:bodyPr>
            <a:noAutofit/>
          </a:bodyPr>
          <a:lstStyle/>
          <a:p>
            <a:endParaRPr lang="el-GR" sz="4000" b="1" dirty="0" smtClean="0">
              <a:solidFill>
                <a:schemeClr val="tx1"/>
              </a:solidFill>
            </a:endParaRPr>
          </a:p>
          <a:p>
            <a:endParaRPr lang="en-US" sz="4000" b="1" dirty="0">
              <a:solidFill>
                <a:schemeClr val="tx1"/>
              </a:solidFill>
            </a:endParaRPr>
          </a:p>
        </p:txBody>
      </p:sp>
      <p:sp>
        <p:nvSpPr>
          <p:cNvPr id="5" name="TextBox 4"/>
          <p:cNvSpPr txBox="1"/>
          <p:nvPr/>
        </p:nvSpPr>
        <p:spPr>
          <a:xfrm>
            <a:off x="1485900" y="3177005"/>
            <a:ext cx="9921240" cy="1200329"/>
          </a:xfrm>
          <a:prstGeom prst="rect">
            <a:avLst/>
          </a:prstGeom>
          <a:noFill/>
        </p:spPr>
        <p:txBody>
          <a:bodyPr wrap="square" rtlCol="0">
            <a:spAutoFit/>
          </a:bodyPr>
          <a:lstStyle/>
          <a:p>
            <a:endParaRPr lang="el-GR" sz="2400" dirty="0" smtClean="0">
              <a:solidFill>
                <a:prstClr val="black"/>
              </a:solidFill>
            </a:endParaRPr>
          </a:p>
          <a:p>
            <a:pPr algn="ctr"/>
            <a:r>
              <a:rPr lang="el-GR" sz="4800" b="1" dirty="0" smtClean="0">
                <a:solidFill>
                  <a:prstClr val="black"/>
                </a:solidFill>
              </a:rPr>
              <a:t>          </a:t>
            </a:r>
            <a:endParaRPr lang="en-US" sz="4800" b="1" u="sng" dirty="0">
              <a:solidFill>
                <a:prstClr val="black"/>
              </a:solidFill>
            </a:endParaRPr>
          </a:p>
        </p:txBody>
      </p:sp>
      <p:sp>
        <p:nvSpPr>
          <p:cNvPr id="6" name="TextBox 5"/>
          <p:cNvSpPr txBox="1"/>
          <p:nvPr/>
        </p:nvSpPr>
        <p:spPr>
          <a:xfrm>
            <a:off x="2178988" y="5556395"/>
            <a:ext cx="8130303" cy="1323439"/>
          </a:xfrm>
          <a:prstGeom prst="rect">
            <a:avLst/>
          </a:prstGeom>
          <a:noFill/>
        </p:spPr>
        <p:txBody>
          <a:bodyPr wrap="none" rtlCol="0">
            <a:spAutoFit/>
          </a:bodyPr>
          <a:lstStyle/>
          <a:p>
            <a:pPr algn="ctr"/>
            <a:r>
              <a:rPr lang="el-GR" sz="4000" b="1" dirty="0">
                <a:solidFill>
                  <a:prstClr val="black"/>
                </a:solidFill>
              </a:rPr>
              <a:t>Δήμητρης Μάρκος , Γέρασιμος Μίχος</a:t>
            </a:r>
          </a:p>
          <a:p>
            <a:pPr algn="ctr"/>
            <a:endParaRPr lang="en-US" sz="4000" b="1" dirty="0">
              <a:solidFill>
                <a:prstClr val="black"/>
              </a:solidFill>
            </a:endParaRPr>
          </a:p>
        </p:txBody>
      </p:sp>
    </p:spTree>
    <p:extLst>
      <p:ext uri="{BB962C8B-B14F-4D97-AF65-F5344CB8AC3E}">
        <p14:creationId xmlns="" xmlns:p14="http://schemas.microsoft.com/office/powerpoint/2010/main" val="154658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692696"/>
            <a:ext cx="8229600" cy="1143000"/>
          </a:xfrm>
        </p:spPr>
        <p:txBody>
          <a:bodyPr>
            <a:normAutofit fontScale="90000"/>
          </a:bodyPr>
          <a:lstStyle/>
          <a:p>
            <a:r>
              <a:rPr lang="el-GR" dirty="0"/>
              <a:t>Το ξυπνητήρι του Πλάτωνος</a:t>
            </a:r>
            <a:br>
              <a:rPr lang="el-GR" dirty="0"/>
            </a:br>
            <a:r>
              <a:rPr lang="el-GR" dirty="0"/>
              <a:t>(η πρώτη συσκευή αφύπνισης παγκοσμίως)</a:t>
            </a:r>
            <a:br>
              <a:rPr lang="el-GR" dirty="0"/>
            </a:br>
            <a:endParaRPr lang="en-US" dirty="0"/>
          </a:p>
        </p:txBody>
      </p:sp>
      <p:graphicFrame>
        <p:nvGraphicFramePr>
          <p:cNvPr id="4" name="Object 3"/>
          <p:cNvGraphicFramePr>
            <a:graphicFrameLocks noChangeAspect="1"/>
          </p:cNvGraphicFramePr>
          <p:nvPr>
            <p:extLst/>
          </p:nvPr>
        </p:nvGraphicFramePr>
        <p:xfrm>
          <a:off x="4439816" y="2204864"/>
          <a:ext cx="3162300" cy="4064000"/>
        </p:xfrm>
        <a:graphic>
          <a:graphicData uri="http://schemas.openxmlformats.org/presentationml/2006/ole">
            <p:oleObj spid="_x0000_s1081" name="Picture" r:id="rId3" imgW="5715000" imgH="7343640" progId="StaticMetafile">
              <p:embed/>
            </p:oleObj>
          </a:graphicData>
        </a:graphic>
      </p:graphicFrame>
    </p:spTree>
    <p:extLst>
      <p:ext uri="{BB962C8B-B14F-4D97-AF65-F5344CB8AC3E}">
        <p14:creationId xmlns="" xmlns:p14="http://schemas.microsoft.com/office/powerpoint/2010/main" val="114358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127" y="42298"/>
            <a:ext cx="12108873" cy="2954655"/>
          </a:xfrm>
          <a:prstGeom prst="rect">
            <a:avLst/>
          </a:prstGeom>
        </p:spPr>
        <p:txBody>
          <a:bodyPr wrap="square">
            <a:spAutoFit/>
          </a:bodyPr>
          <a:lstStyle/>
          <a:p>
            <a:r>
              <a:rPr lang="el-GR" sz="2400" dirty="0">
                <a:solidFill>
                  <a:prstClr val="black"/>
                </a:solidFill>
              </a:rPr>
              <a:t>Το ανώτερο κεραμικό δοχείο τροφοδοτεί μέσω (κατάλληλα υπολογισμένου για την κάθε περίπτωση) ακροφυσίου το επόμενο δοχείο. Όταν αυτό γεμίσει την προγραμματισμένη χρονική στιγμή (π.χ. μετά από 7 ώρες) αδειάζει με ταχύτητα μέσω του εσωτερικά τοποθετημένου αξονικού σιφωνίου στο επόμενο κλειστό δοχείο και αναγκάζει τον εμπεριεχόμενο αέρα να εξέλθει με πίεση σφυρίζοντας από μία σύριγγα στην κορυφή του. Μετά τη λειτουργία του το δοχείο αδειάζει σιγά σιγά μέσω μιας μικρής οπής που βρίσκεται στον πυθμένα του προς το κατώτερο αποθηκευτικό δοχείο προκειμένου να </a:t>
            </a:r>
            <a:r>
              <a:rPr lang="el-GR" sz="2400" dirty="0" smtClean="0">
                <a:solidFill>
                  <a:prstClr val="black"/>
                </a:solidFill>
              </a:rPr>
              <a:t>επαναχρησιμοποιηθεί.</a:t>
            </a:r>
            <a:endParaRPr lang="en-US" sz="2400" dirty="0">
              <a:solidFill>
                <a:prstClr val="black"/>
              </a:solidFill>
            </a:endParaRPr>
          </a:p>
          <a:p>
            <a:endParaRPr lang="en-US" dirty="0">
              <a:solidFill>
                <a:prstClr val="black"/>
              </a:solidFill>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1282965571"/>
              </p:ext>
            </p:extLst>
          </p:nvPr>
        </p:nvGraphicFramePr>
        <p:xfrm>
          <a:off x="4642453" y="3429000"/>
          <a:ext cx="2592288" cy="3331455"/>
        </p:xfrm>
        <a:graphic>
          <a:graphicData uri="http://schemas.openxmlformats.org/presentationml/2006/ole">
            <p:oleObj spid="_x0000_s2105" name="Picture" r:id="rId3" imgW="5715000" imgH="7343640" progId="StaticMetafile">
              <p:embed/>
            </p:oleObj>
          </a:graphicData>
        </a:graphic>
      </p:graphicFrame>
    </p:spTree>
    <p:extLst>
      <p:ext uri="{BB962C8B-B14F-4D97-AF65-F5344CB8AC3E}">
        <p14:creationId xmlns="" xmlns:p14="http://schemas.microsoft.com/office/powerpoint/2010/main" val="1989782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5002" y="137280"/>
            <a:ext cx="12192000" cy="2369880"/>
          </a:xfrm>
          <a:prstGeom prst="rect">
            <a:avLst/>
          </a:prstGeom>
        </p:spPr>
        <p:txBody>
          <a:bodyPr wrap="square">
            <a:spAutoFit/>
          </a:bodyPr>
          <a:lstStyle/>
          <a:p>
            <a:pPr algn="ctr" fontAlgn="base"/>
            <a:r>
              <a:rPr lang="el-GR" sz="2800" b="1" u="sng" dirty="0">
                <a:solidFill>
                  <a:srgbClr val="000000"/>
                </a:solidFill>
                <a:latin typeface="Open Sans"/>
              </a:rPr>
              <a:t>Το «αυτόματο σπονδείο με κερματοδέκτη» του Ήρωνα</a:t>
            </a:r>
          </a:p>
          <a:p>
            <a:r>
              <a:rPr lang="el-GR" sz="2400" dirty="0" smtClean="0">
                <a:solidFill>
                  <a:srgbClr val="000000"/>
                </a:solidFill>
                <a:latin typeface="Open Sans"/>
              </a:rPr>
              <a:t>Απλά , </a:t>
            </a:r>
            <a:r>
              <a:rPr lang="el-GR" sz="2400" dirty="0">
                <a:solidFill>
                  <a:srgbClr val="000000"/>
                </a:solidFill>
                <a:latin typeface="Open Sans"/>
              </a:rPr>
              <a:t>μιλάμε για τον πρώτο αυτόματο πωλητή της Ιστορίας! Ο πιστός έριχνε ένα πεντάδραχμο κέρμα στο αγγείο και έπαιρνε αυτόματα αγιασμό. Όπως μας λέει ο Ήρων στα «Πνευματικά», το νόμισμα έπεφτε πάνω στον δίσκο ενός ζυγού και με την εκτροπή του δίσκου από τη θέση του, άνοιγε μια κωνική βαλβίδα που απελευθέρωνε αντίστοιχη (του βάρους του νομίσματος) ποσότητα αγιασμένου ύδατος…</a:t>
            </a:r>
            <a:endParaRPr lang="el-GR" sz="2400" dirty="0"/>
          </a:p>
        </p:txBody>
      </p:sp>
      <p:pic>
        <p:nvPicPr>
          <p:cNvPr id="3" name="Εικόνα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46420" y="2375065"/>
            <a:ext cx="4899159" cy="4482935"/>
          </a:xfrm>
          <a:prstGeom prst="rect">
            <a:avLst/>
          </a:prstGeom>
        </p:spPr>
      </p:pic>
    </p:spTree>
    <p:extLst>
      <p:ext uri="{BB962C8B-B14F-4D97-AF65-F5344CB8AC3E}">
        <p14:creationId xmlns="" xmlns:p14="http://schemas.microsoft.com/office/powerpoint/2010/main" val="238193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782745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12065330" cy="3293209"/>
          </a:xfrm>
          <a:prstGeom prst="rect">
            <a:avLst/>
          </a:prstGeom>
        </p:spPr>
        <p:txBody>
          <a:bodyPr wrap="square">
            <a:spAutoFit/>
          </a:bodyPr>
          <a:lstStyle/>
          <a:p>
            <a:endParaRPr lang="el-GR" dirty="0" smtClean="0">
              <a:solidFill>
                <a:srgbClr val="000000"/>
              </a:solidFill>
              <a:latin typeface="Open Sans"/>
            </a:endParaRPr>
          </a:p>
          <a:p>
            <a:pPr algn="ctr"/>
            <a:r>
              <a:rPr lang="el-GR" sz="2800" b="1" u="sng" dirty="0" smtClean="0">
                <a:solidFill>
                  <a:srgbClr val="000000"/>
                </a:solidFill>
                <a:latin typeface="Open Sans"/>
              </a:rPr>
              <a:t>ΚΙΝΗΜΑΤΟΓΡΑΦΟΣ ΤΟΥ ΗΡΩΝΑ</a:t>
            </a:r>
            <a:endParaRPr lang="el-GR" sz="2800" b="1" u="sng" dirty="0">
              <a:solidFill>
                <a:srgbClr val="000000"/>
              </a:solidFill>
              <a:latin typeface="Open Sans"/>
            </a:endParaRPr>
          </a:p>
          <a:p>
            <a:endParaRPr lang="el-GR" dirty="0" smtClean="0">
              <a:solidFill>
                <a:srgbClr val="000000"/>
              </a:solidFill>
              <a:latin typeface="Open Sans"/>
            </a:endParaRPr>
          </a:p>
          <a:p>
            <a:r>
              <a:rPr lang="el-GR" dirty="0" smtClean="0">
                <a:solidFill>
                  <a:srgbClr val="000000"/>
                </a:solidFill>
                <a:latin typeface="Open Sans"/>
              </a:rPr>
              <a:t>Στα </a:t>
            </a:r>
            <a:r>
              <a:rPr lang="el-GR" dirty="0">
                <a:solidFill>
                  <a:srgbClr val="000000"/>
                </a:solidFill>
                <a:latin typeface="Open Sans"/>
              </a:rPr>
              <a:t>πρώιμα κινούμενα σχέδια του Ήρωνα μπορούσε κάποιος να παρακολουθήσει όλο τον Μύθο του Ναυπλίου, ο οποίος αποζητά να εκδικηθεί τους Αχαιούς που σκότωσαν τον γιο του Παλαμήδη στην Τροία. Η αυλαία ανοιγόκλεινε, μορφές κινούνταν, ήχοι παράγονταν, σκηνικά άλλαζαν, φωτιές άναβαν, κεραυνοί έπεφταν, βροντές ακούγονταν και πολλά ακόμα, τα οποία συνέβαιναν αυτόματα! Το «στατόν» θέατρο συνεχίζει να προβληματίζει τους σύγχρονους μηχανικούς του αυτοματισμού για τον περίπλοκο και αρμονικό τρόπο λειτουργίας του. Ο Ήρων βελτίωσε το σταθερό αυτόματο θέατρο του Φίλωνος του Βυζαντίου (3ος αιώνας π.Χ.) αποδίδοντας ένα πραγματικό θαύμα του θεάματος. Όλα μάλιστα γίνονταν αυτόματα με το τράβηγμα του σχοινιού της πρόσοψης (ή -όπως θα λέγαμε σήμερα- με το πάτημα ενός κουμπιού)…</a:t>
            </a:r>
            <a:endParaRPr lang="el-GR" dirty="0"/>
          </a:p>
        </p:txBody>
      </p:sp>
      <p:pic>
        <p:nvPicPr>
          <p:cNvPr id="3" name="Εικόνα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95562" y="3057525"/>
            <a:ext cx="7000875" cy="3800475"/>
          </a:xfrm>
          <a:prstGeom prst="rect">
            <a:avLst/>
          </a:prstGeom>
        </p:spPr>
      </p:pic>
    </p:spTree>
    <p:extLst>
      <p:ext uri="{BB962C8B-B14F-4D97-AF65-F5344CB8AC3E}">
        <p14:creationId xmlns="" xmlns:p14="http://schemas.microsoft.com/office/powerpoint/2010/main" val="361028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2192000" cy="403187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800" b="1" i="0" u="sng" strike="noStrike" cap="none" normalizeH="0" baseline="0" dirty="0" smtClean="0">
                <a:ln>
                  <a:noFill/>
                </a:ln>
                <a:solidFill>
                  <a:srgbClr val="000000"/>
                </a:solidFill>
                <a:effectLst/>
                <a:latin typeface="Open Sans"/>
              </a:rPr>
              <a:t>Η μαγική κρήνη του Ήρωνα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rgbClr val="000000"/>
                </a:solidFill>
                <a:effectLst/>
                <a:latin typeface="Open Sans"/>
              </a:rPr>
              <a:t>  </a:t>
            </a:r>
            <a:endParaRPr kumimoji="0" lang="el-GR" altLang="el-G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rgbClr val="000000"/>
                </a:solidFill>
                <a:effectLst/>
                <a:latin typeface="+mj-lt"/>
              </a:rPr>
              <a:t>Εδώ ο Ήρωνας πάντρεψε και πάλι επιστημονική γνώση, τεχνολογική καινοτομία και ολίγον από </a:t>
            </a:r>
            <a:r>
              <a:rPr kumimoji="0" lang="el-GR" altLang="el-GR" sz="2400" b="0" i="0" u="none" strike="noStrike" cap="none" normalizeH="0" baseline="0" dirty="0" err="1" smtClean="0">
                <a:ln>
                  <a:noFill/>
                </a:ln>
                <a:solidFill>
                  <a:srgbClr val="000000"/>
                </a:solidFill>
                <a:effectLst/>
                <a:latin typeface="+mj-lt"/>
              </a:rPr>
              <a:t>showbiz</a:t>
            </a:r>
            <a:r>
              <a:rPr kumimoji="0" lang="el-GR" altLang="el-GR" sz="2400" b="0" i="0" u="none" strike="noStrike" cap="none" normalizeH="0" baseline="0" dirty="0" smtClean="0">
                <a:ln>
                  <a:noFill/>
                </a:ln>
                <a:solidFill>
                  <a:srgbClr val="000000"/>
                </a:solidFill>
                <a:effectLst/>
                <a:latin typeface="+mj-lt"/>
              </a:rPr>
              <a:t>, σκαρώνοντας μια ευφυέστατη κρήνη που παραβίαζε φαινομενικά τις αρχές της υδροστατικής πίεσης και των συγκοινωνούντων δοχείων! Κι αυτό γιατί εκτόξευε το νερό ψηλότερα από τη διαθέσιμη στάθμη της δεξαμενής της.</a:t>
            </a:r>
            <a:endParaRPr kumimoji="0" lang="el-GR" altLang="el-GR"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rgbClr val="000000"/>
                </a:solidFill>
                <a:effectLst/>
                <a:latin typeface="+mj-lt"/>
              </a:rPr>
              <a:t>Με έναν δαιμόνιο μηχανισμό αναπλήρωσης του υγρού και την επιστράτευση της αρχής του εγκλωβισμένου αέρα, όπως μας αποκαλύπτει στα «Πνευματικά», ο Ήρωνας μάγευε το κοινό της εποχής με τα παράδοξά του. Η κρήνη εκτόξευε το νερό ψηλότερα απ’ όσο όφειλε και το έκανε μάλιστα αυτόματα, καθώς η διαδικασία ήταν αυτοσυντηρούμενη και συνέχιζε μέχρι να αδειάσει πλήρως η δεξαμενή…</a:t>
            </a:r>
          </a:p>
        </p:txBody>
      </p:sp>
      <p:pic>
        <p:nvPicPr>
          <p:cNvPr id="4098" name="Picture 2" descr="rrxaaxiailllika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41277" y="4031872"/>
            <a:ext cx="4241990" cy="28261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859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12192000" cy="6617196"/>
          </a:xfrm>
          <a:prstGeom prst="rect">
            <a:avLst/>
          </a:prstGeom>
        </p:spPr>
        <p:txBody>
          <a:bodyPr wrap="square">
            <a:spAutoFit/>
          </a:bodyPr>
          <a:lstStyle/>
          <a:p>
            <a:pPr algn="ctr"/>
            <a:r>
              <a:rPr lang="el-GR" sz="3600" b="1" u="sng" dirty="0">
                <a:solidFill>
                  <a:srgbClr val="565555"/>
                </a:solidFill>
                <a:latin typeface="Calibri Light" panose="020F0302020204030204" pitchFamily="34" charset="0"/>
                <a:cs typeface="Calibri Light" panose="020F0302020204030204" pitchFamily="34" charset="0"/>
              </a:rPr>
              <a:t>Η Αιολόσφαιρα του Ήρωνα</a:t>
            </a:r>
            <a:endParaRPr lang="el-GR" sz="3600" b="1" u="sng" dirty="0" smtClean="0">
              <a:solidFill>
                <a:srgbClr val="565555"/>
              </a:solidFill>
              <a:latin typeface="Calibri Light" panose="020F0302020204030204" pitchFamily="34" charset="0"/>
              <a:cs typeface="Calibri Light" panose="020F0302020204030204" pitchFamily="34" charset="0"/>
            </a:endParaRPr>
          </a:p>
          <a:p>
            <a:r>
              <a:rPr lang="el-GR" sz="2800" dirty="0" smtClean="0">
                <a:solidFill>
                  <a:srgbClr val="565555"/>
                </a:solidFill>
                <a:latin typeface="Tahoma" panose="020B0604030504040204" pitchFamily="34" charset="0"/>
              </a:rPr>
              <a:t>Πολύ </a:t>
            </a:r>
            <a:r>
              <a:rPr lang="el-GR" sz="2800" dirty="0">
                <a:solidFill>
                  <a:srgbClr val="565555"/>
                </a:solidFill>
                <a:latin typeface="Tahoma" panose="020B0604030504040204" pitchFamily="34" charset="0"/>
              </a:rPr>
              <a:t>πριν από τον Τζέιμς Βατ και τη Βιομηχανική του Επανάσταση, ο Ήρων ο Αλεξανδρεύς είχε στα χέρια του την πρώτη ατμομηχανή της ανθρωπότητας! Και πάλι στα «Πνευματικά», ο σπουδαίος επιστήμονας μας λέει πως πάνω από τον λέβητα υπήρχαν δύο σωλήνες και γύρω από τα καμπυλωμένα άκρα τους εδραζόταν μια σφαίρα με δύο ακροφύσια. Όταν θερμαινόταν το νερό του λέβητα, ατμοποιούνταν και -περνώντας από τους δύο κατακόρυφους σωλήνες- εισερχόταν στη σφαίρα και εξερχόταν με ορμή από τα δύο ακροφύσια, εξαναγκάζοντάς τη σφαίρα σε (αντίθετης διεύθυνσης) συνεχή περιστροφή.</a:t>
            </a:r>
          </a:p>
          <a:p>
            <a:r>
              <a:rPr lang="el-GR" sz="2800" dirty="0">
                <a:solidFill>
                  <a:srgbClr val="565555"/>
                </a:solidFill>
                <a:latin typeface="Tahoma" panose="020B0604030504040204" pitchFamily="34" charset="0"/>
              </a:rPr>
              <a:t>O πρόδρομος της ατμομηχανής λίγο έλειψε να φέρει τη Βιομηχανική Επανάσταση στα ελληνιστικά χρόνια, καθώς το μόνο που της έλειπε ήταν μια τροχαλία για τη μετάδοση της κίνησης. Η πρώιμη αυτή τεχνολογική επανάσταση δεν θα συντελούνταν βέβαια ποτέ, καθώς τον πρώτο λόγο ήταν έτοιμοι να πάρουν οι Ρωμαίοι…</a:t>
            </a:r>
            <a:endParaRPr lang="el-GR" sz="2800" b="0" i="0" dirty="0">
              <a:solidFill>
                <a:srgbClr val="565555"/>
              </a:solidFill>
              <a:effectLst/>
              <a:latin typeface="Tahoma" panose="020B0604030504040204" pitchFamily="34" charset="0"/>
            </a:endParaRPr>
          </a:p>
        </p:txBody>
      </p:sp>
    </p:spTree>
    <p:extLst>
      <p:ext uri="{BB962C8B-B14F-4D97-AF65-F5344CB8AC3E}">
        <p14:creationId xmlns="" xmlns:p14="http://schemas.microsoft.com/office/powerpoint/2010/main" val="388158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87493" y="2746517"/>
            <a:ext cx="12279493" cy="1364965"/>
          </a:xfrm>
          <a:prstGeom prst="rect">
            <a:avLst/>
          </a:prstGeom>
        </p:spPr>
      </p:pic>
    </p:spTree>
    <p:extLst>
      <p:ext uri="{BB962C8B-B14F-4D97-AF65-F5344CB8AC3E}">
        <p14:creationId xmlns="" xmlns:p14="http://schemas.microsoft.com/office/powerpoint/2010/main" val="1705855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583140"/>
            <a:ext cx="12192000" cy="4832092"/>
          </a:xfrm>
          <a:prstGeom prst="rect">
            <a:avLst/>
          </a:prstGeom>
        </p:spPr>
        <p:txBody>
          <a:bodyPr wrap="square">
            <a:spAutoFit/>
          </a:bodyPr>
          <a:lstStyle/>
          <a:p>
            <a:pPr marL="285750" indent="-285750">
              <a:buFont typeface="Arial" panose="020B0604020202020204" pitchFamily="34" charset="0"/>
              <a:buChar char="•"/>
            </a:pPr>
            <a:r>
              <a:rPr lang="el-GR" sz="2800" dirty="0"/>
              <a:t>Εντυπωσιακή αμυντική πολεμική μηχανή που επινόησε ο Αρχιμήδης για την αντιμετώπιση των </a:t>
            </a:r>
            <a:r>
              <a:rPr lang="el-GR" sz="2800" dirty="0" err="1" smtClean="0"/>
              <a:t>ρωμαίων</a:t>
            </a:r>
            <a:r>
              <a:rPr lang="el-GR" sz="2800" dirty="0" smtClean="0"/>
              <a:t> στην </a:t>
            </a:r>
            <a:r>
              <a:rPr lang="el-GR" sz="2800" dirty="0"/>
              <a:t>πολιορκία των Συρακουσών. Αποτελούνταν από μία μακριά αρθρωτή δοκό που στηριζόταν σε μια περιστρεφόμενη κατακόρυφη δοκό ή πλατφόρμα. Στο ένα άκρο της η δοκός έφερε μία αρπάγη («</a:t>
            </a:r>
            <a:r>
              <a:rPr lang="el-GR" sz="2800" dirty="0" err="1"/>
              <a:t>σιδηρά</a:t>
            </a:r>
            <a:r>
              <a:rPr lang="el-GR" sz="2800" dirty="0"/>
              <a:t> χειρ») που αιωρείτο μέσω αλυσίδας και στο άλλο άκρο της ένα </a:t>
            </a:r>
            <a:r>
              <a:rPr lang="el-GR" sz="2800" dirty="0" err="1"/>
              <a:t>ολισθαίνον</a:t>
            </a:r>
            <a:r>
              <a:rPr lang="el-GR" sz="2800" dirty="0"/>
              <a:t> αντίβαρο. Η μηχανή σε ηρεμία ήταν τοποθετημένη κατά μήκος του τείχους σε οριζόντια θέση (ώστε να μην είναι ορατή από τη θάλασσα) τανυσμένη και ασφαλισμένη μέσω σχοινιού και χειροκίνητου βαρούλκου (για την εξισορρόπηση του αντιβάρου). Όταν ένα σκάφος πλησίαζε το τείχος οι χειριστές έριχναν την αρπάγη εναντίον του και περιστρέφανε την κατακόρυφη δοκό (μέσω οριζόντιων </a:t>
            </a:r>
            <a:r>
              <a:rPr lang="el-GR" sz="2800" dirty="0" err="1"/>
              <a:t>χειρομοχλών</a:t>
            </a:r>
            <a:r>
              <a:rPr lang="el-GR" sz="2800" dirty="0"/>
              <a:t>). </a:t>
            </a:r>
          </a:p>
        </p:txBody>
      </p:sp>
      <p:sp>
        <p:nvSpPr>
          <p:cNvPr id="4" name="Ορθογώνιο 3"/>
          <p:cNvSpPr/>
          <p:nvPr/>
        </p:nvSpPr>
        <p:spPr>
          <a:xfrm>
            <a:off x="3463273" y="450376"/>
            <a:ext cx="4561611" cy="769441"/>
          </a:xfrm>
          <a:prstGeom prst="rect">
            <a:avLst/>
          </a:prstGeom>
        </p:spPr>
        <p:txBody>
          <a:bodyPr wrap="square">
            <a:spAutoFit/>
          </a:bodyPr>
          <a:lstStyle/>
          <a:p>
            <a:r>
              <a:rPr lang="el-GR" sz="4400" dirty="0">
                <a:ln w="0"/>
                <a:effectLst>
                  <a:outerShdw blurRad="38100" dist="19050" dir="2700000" algn="tl" rotWithShape="0">
                    <a:schemeClr val="dk1">
                      <a:alpha val="40000"/>
                    </a:schemeClr>
                  </a:outerShdw>
                </a:effectLst>
              </a:rPr>
              <a:t>Η «</a:t>
            </a:r>
            <a:r>
              <a:rPr lang="el-GR" sz="4400" dirty="0" err="1">
                <a:ln w="0"/>
                <a:effectLst>
                  <a:outerShdw blurRad="38100" dist="19050" dir="2700000" algn="tl" rotWithShape="0">
                    <a:schemeClr val="dk1">
                      <a:alpha val="40000"/>
                    </a:schemeClr>
                  </a:outerShdw>
                </a:effectLst>
              </a:rPr>
              <a:t>Σιδηρά</a:t>
            </a:r>
            <a:r>
              <a:rPr lang="el-GR" sz="4400" dirty="0">
                <a:ln w="0"/>
                <a:effectLst>
                  <a:outerShdw blurRad="38100" dist="19050" dir="2700000" algn="tl" rotWithShape="0">
                    <a:schemeClr val="dk1">
                      <a:alpha val="40000"/>
                    </a:schemeClr>
                  </a:outerShdw>
                </a:effectLst>
              </a:rPr>
              <a:t> </a:t>
            </a:r>
            <a:r>
              <a:rPr lang="el-GR" sz="4400" dirty="0" err="1">
                <a:ln w="0"/>
                <a:effectLst>
                  <a:outerShdw blurRad="38100" dist="19050" dir="2700000" algn="tl" rotWithShape="0">
                    <a:schemeClr val="dk1">
                      <a:alpha val="40000"/>
                    </a:schemeClr>
                  </a:outerShdw>
                </a:effectLst>
              </a:rPr>
              <a:t>χείρ</a:t>
            </a:r>
            <a:r>
              <a:rPr lang="el-GR" sz="4400" dirty="0">
                <a:ln w="0"/>
                <a:effectLst>
                  <a:outerShdw blurRad="38100" dist="19050" dir="2700000" algn="tl" rotWithShape="0">
                    <a:schemeClr val="dk1">
                      <a:alpha val="40000"/>
                    </a:schemeClr>
                  </a:outerShdw>
                </a:effectLst>
              </a:rPr>
              <a:t>» </a:t>
            </a:r>
          </a:p>
        </p:txBody>
      </p:sp>
    </p:spTree>
    <p:extLst>
      <p:ext uri="{BB962C8B-B14F-4D97-AF65-F5344CB8AC3E}">
        <p14:creationId xmlns="" xmlns:p14="http://schemas.microsoft.com/office/powerpoint/2010/main" val="1606739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 Θέση περιεχομένου" descr="σιδηρα χειρ.jpg"/>
          <p:cNvPicPr>
            <a:picLocks noChangeAspect="1"/>
          </p:cNvPicPr>
          <p:nvPr/>
        </p:nvPicPr>
        <p:blipFill>
          <a:blip r:embed="rId2" cstate="print"/>
          <a:stretch>
            <a:fillRect/>
          </a:stretch>
        </p:blipFill>
        <p:spPr>
          <a:xfrm>
            <a:off x="395536" y="260648"/>
            <a:ext cx="11796464" cy="6266830"/>
          </a:xfrm>
          <a:prstGeom prst="rect">
            <a:avLst/>
          </a:prstGeom>
        </p:spPr>
      </p:pic>
    </p:spTree>
    <p:extLst>
      <p:ext uri="{BB962C8B-B14F-4D97-AF65-F5344CB8AC3E}">
        <p14:creationId xmlns="" xmlns:p14="http://schemas.microsoft.com/office/powerpoint/2010/main" val="297653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255573" y="403627"/>
            <a:ext cx="5462489" cy="646232"/>
          </a:xfrm>
          <a:prstGeom prst="rect">
            <a:avLst/>
          </a:prstGeom>
        </p:spPr>
      </p:pic>
      <p:sp>
        <p:nvSpPr>
          <p:cNvPr id="3" name="Ορθογώνιο 2"/>
          <p:cNvSpPr/>
          <p:nvPr/>
        </p:nvSpPr>
        <p:spPr>
          <a:xfrm>
            <a:off x="1" y="1364776"/>
            <a:ext cx="12192000" cy="3970318"/>
          </a:xfrm>
          <a:prstGeom prst="rect">
            <a:avLst/>
          </a:prstGeom>
        </p:spPr>
        <p:txBody>
          <a:bodyPr wrap="square">
            <a:spAutoFit/>
          </a:bodyPr>
          <a:lstStyle/>
          <a:p>
            <a:pPr marL="285750" indent="-285750">
              <a:buFont typeface="Arial" panose="020B0604020202020204" pitchFamily="34" charset="0"/>
              <a:buChar char="•"/>
            </a:pPr>
            <a:r>
              <a:rPr lang="el-GR" sz="2800" dirty="0">
                <a:latin typeface="Calibri Light" panose="020F0302020204030204" pitchFamily="34" charset="0"/>
                <a:cs typeface="Calibri Light" panose="020F0302020204030204" pitchFamily="34" charset="0"/>
              </a:rPr>
              <a:t>Αμυντική πολεμική μηχανή που επινόησε ο Αρχιμήδης για την αντιμετώπιση των ρωμαϊκών </a:t>
            </a:r>
            <a:r>
              <a:rPr lang="el-GR" sz="2800" dirty="0" err="1">
                <a:latin typeface="Calibri Light" panose="020F0302020204030204" pitchFamily="34" charset="0"/>
                <a:cs typeface="Calibri Light" panose="020F0302020204030204" pitchFamily="34" charset="0"/>
              </a:rPr>
              <a:t>πεντηκοντόρων</a:t>
            </a:r>
            <a:r>
              <a:rPr lang="el-GR" sz="2800" dirty="0">
                <a:latin typeface="Calibri Light" panose="020F0302020204030204" pitchFamily="34" charset="0"/>
                <a:cs typeface="Calibri Light" panose="020F0302020204030204" pitchFamily="34" charset="0"/>
              </a:rPr>
              <a:t> στην πολιορκία των Συρακουσών. Αποτελούνταν από μία μακριά αρθρωτή δοκό που στηριζόταν σε μια περιστρεφόμενη κατακόρυφη δοκό ή πλατφόρμα. Στο ένα άκρο της η δοκός έφερε ένα αντίβαρο και από άλλο αναρτιόταν μέσω σχοινιού το φορτίο (π.χ. ένας μεγάλος λίθος ή ένα μολύβδινο βάρος). Η μηχανή σε ηρεμία ήταν τοποθετημένη κατά μήκος του τείχους σε οριζόντια θέση (ώστε να μην είναι ορατή από τη θάλασσα) τανυσμένη και ασφαλισμένη μέσω σχοινιού και χειροκίνητου βαρούλκου (για την εξισορρόπηση του αντιβάρου</a:t>
            </a:r>
          </a:p>
        </p:txBody>
      </p:sp>
    </p:spTree>
    <p:extLst>
      <p:ext uri="{BB962C8B-B14F-4D97-AF65-F5344CB8AC3E}">
        <p14:creationId xmlns="" xmlns:p14="http://schemas.microsoft.com/office/powerpoint/2010/main" val="4024093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2788" y="434412"/>
            <a:ext cx="12192000" cy="2246769"/>
          </a:xfrm>
          <a:prstGeom prst="rect">
            <a:avLst/>
          </a:prstGeom>
        </p:spPr>
        <p:txBody>
          <a:bodyPr wrap="square">
            <a:spAutoFit/>
          </a:bodyPr>
          <a:lstStyle/>
          <a:p>
            <a:pPr marL="285750" indent="-285750">
              <a:buFont typeface="Arial" panose="020B0604020202020204" pitchFamily="34" charset="0"/>
              <a:buChar char="•"/>
            </a:pPr>
            <a:r>
              <a:rPr lang="el-GR" sz="2800" dirty="0">
                <a:latin typeface="+mj-lt"/>
              </a:rPr>
              <a:t>Όταν ένα σκάφος πλησίαζε το τείχος, οι χειριστές ελευθέρωναν ελεγχόμενα το βαρούλκο ώστε να ανυψωθεί ελαφρά το άκρο της δοκού και να περάσει με ασφάλεια το φορτίο από τα τείχη, περιστρέφοντας τη σταθμισμένη κατακόρυφη δοκό (μέσω οριζόντιων </a:t>
            </a:r>
            <a:r>
              <a:rPr lang="el-GR" sz="2800" dirty="0" err="1">
                <a:latin typeface="+mj-lt"/>
              </a:rPr>
              <a:t>χειρομοχλών</a:t>
            </a:r>
            <a:r>
              <a:rPr lang="el-GR" sz="2800" dirty="0">
                <a:latin typeface="+mj-lt"/>
              </a:rPr>
              <a:t>). Όταν το φορτίο βρισκόταν από πάνω από το πλοίο έκοβαν το σχοινί για να πέσει με σφοδρότητα στο στόχο.</a:t>
            </a:r>
          </a:p>
        </p:txBody>
      </p:sp>
      <p:pic>
        <p:nvPicPr>
          <p:cNvPr id="3" name="Εικόνα 2"/>
          <p:cNvPicPr>
            <a:picLocks noChangeAspect="1"/>
          </p:cNvPicPr>
          <p:nvPr/>
        </p:nvPicPr>
        <p:blipFill>
          <a:blip r:embed="rId2"/>
          <a:stretch>
            <a:fillRect/>
          </a:stretch>
        </p:blipFill>
        <p:spPr>
          <a:xfrm>
            <a:off x="1665028" y="2681181"/>
            <a:ext cx="8802806" cy="4176819"/>
          </a:xfrm>
          <a:prstGeom prst="rect">
            <a:avLst/>
          </a:prstGeom>
        </p:spPr>
      </p:pic>
    </p:spTree>
    <p:extLst>
      <p:ext uri="{BB962C8B-B14F-4D97-AF65-F5344CB8AC3E}">
        <p14:creationId xmlns="" xmlns:p14="http://schemas.microsoft.com/office/powerpoint/2010/main" val="4063586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669118" y="0"/>
            <a:ext cx="3841116" cy="7232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100" b="1" i="0" u="none" strike="noStrike" kern="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mj-lt"/>
                <a:ea typeface="+mj-ea"/>
                <a:cs typeface="+mj-cs"/>
              </a:rPr>
              <a:t>Το </a:t>
            </a:r>
            <a:r>
              <a:rPr kumimoji="0" lang="el-GR" sz="4100" b="1" i="0" u="none" strike="noStrike" kern="0" cap="none" spc="0" normalizeH="0" baseline="0" noProof="0" dirty="0" err="1"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mj-lt"/>
                <a:ea typeface="+mj-ea"/>
                <a:cs typeface="+mj-cs"/>
              </a:rPr>
              <a:t>Ατμοτηλεβόλο</a:t>
            </a:r>
            <a:endParaRPr kumimoji="0" lang="el-GR" sz="1800" b="0" i="0" u="none" strike="noStrike" kern="0" cap="none" spc="0" normalizeH="0" baseline="0" noProof="0" dirty="0" smtClean="0">
              <a:ln>
                <a:noFill/>
              </a:ln>
              <a:solidFill>
                <a:sysClr val="windowText" lastClr="000000"/>
              </a:solidFill>
              <a:effectLst/>
              <a:uLnTx/>
              <a:uFillTx/>
              <a:latin typeface="+mj-lt"/>
            </a:endParaRPr>
          </a:p>
        </p:txBody>
      </p:sp>
      <p:sp>
        <p:nvSpPr>
          <p:cNvPr id="3" name="Ορθογώνιο 2"/>
          <p:cNvSpPr/>
          <p:nvPr/>
        </p:nvSpPr>
        <p:spPr>
          <a:xfrm>
            <a:off x="245660" y="723275"/>
            <a:ext cx="11946340" cy="4832092"/>
          </a:xfrm>
          <a:prstGeom prst="rect">
            <a:avLst/>
          </a:prstGeom>
        </p:spPr>
        <p:txBody>
          <a:bodyPr wrap="square">
            <a:spAutoFit/>
          </a:bodyPr>
          <a:lstStyle/>
          <a:p>
            <a:pPr marL="285750" indent="-285750">
              <a:buFont typeface="Arial" panose="020B0604020202020204" pitchFamily="34" charset="0"/>
              <a:buChar char="•"/>
            </a:pPr>
            <a:r>
              <a:rPr lang="el-GR" sz="2800" dirty="0">
                <a:latin typeface="Calibri Light" panose="020F0302020204030204" pitchFamily="34" charset="0"/>
                <a:cs typeface="Calibri Light" panose="020F0302020204030204" pitchFamily="34" charset="0"/>
              </a:rPr>
              <a:t>Πρόκειται για ένα κανόνι που λειτουργούσε με ατμό. Αποτελούνταν από ένα μεταλλικό κυλινδρικό λέβητα που πάνω του υπήρχε συνδεμένο με στρόφιγγα ένα κλειστό δοχείο με νερό. Ο λέβητας στο ανοικτό άκρο του είχε ενσωματωμένη μια ξύλινη κάνη στην οποία τοποθετούνταν η προς εκτόξευση λίθινη σφαίρα. Η κάνη έφρασσε με μια ξύλινη δοκό που ασφαλιζόταν με δύο αντηρίδες. Όταν ο λέβητας αποκτούσε με φωτιά την κατάλληλη θερμοκρασία, ανοιγόταν η στρόφιγγα, το νερό έπεφτε στον λέβητα, εξατμιζόταν ταχύτατα, η ξύλινη δοκός έσπαζε και η σφαίρα εκτοξευόταν. Το βεληνεκές της σφαίρας ρυθμιζόταν από την κλίση του όπλου και την επιλεγμένη αντοχή της ξύλινης δοκού. Πρώτη επανασχεδίαση του </a:t>
            </a:r>
            <a:r>
              <a:rPr lang="el-GR" sz="2800" dirty="0" err="1">
                <a:latin typeface="Calibri Light" panose="020F0302020204030204" pitchFamily="34" charset="0"/>
                <a:cs typeface="Calibri Light" panose="020F0302020204030204" pitchFamily="34" charset="0"/>
              </a:rPr>
              <a:t>ατμοτηλεβόλου</a:t>
            </a:r>
            <a:r>
              <a:rPr lang="el-GR" sz="2800" dirty="0">
                <a:latin typeface="Calibri Light" panose="020F0302020204030204" pitchFamily="34" charset="0"/>
                <a:cs typeface="Calibri Light" panose="020F0302020204030204" pitchFamily="34" charset="0"/>
              </a:rPr>
              <a:t> του Αρχιμήδη έγινε από τον </a:t>
            </a:r>
            <a:r>
              <a:rPr lang="el-GR" sz="2800" dirty="0" err="1">
                <a:latin typeface="Calibri Light" panose="020F0302020204030204" pitchFamily="34" charset="0"/>
                <a:cs typeface="Calibri Light" panose="020F0302020204030204" pitchFamily="34" charset="0"/>
              </a:rPr>
              <a:t>Leonardo</a:t>
            </a:r>
            <a:r>
              <a:rPr lang="el-GR" sz="2800" dirty="0">
                <a:latin typeface="Calibri Light" panose="020F0302020204030204" pitchFamily="34" charset="0"/>
                <a:cs typeface="Calibri Light" panose="020F0302020204030204" pitchFamily="34" charset="0"/>
              </a:rPr>
              <a:t> </a:t>
            </a:r>
            <a:r>
              <a:rPr lang="el-GR" sz="2800" dirty="0" err="1">
                <a:latin typeface="Calibri Light" panose="020F0302020204030204" pitchFamily="34" charset="0"/>
                <a:cs typeface="Calibri Light" panose="020F0302020204030204" pitchFamily="34" charset="0"/>
              </a:rPr>
              <a:t>da</a:t>
            </a:r>
            <a:r>
              <a:rPr lang="el-GR" sz="2800" dirty="0">
                <a:latin typeface="Calibri Light" panose="020F0302020204030204" pitchFamily="34" charset="0"/>
                <a:cs typeface="Calibri Light" panose="020F0302020204030204" pitchFamily="34" charset="0"/>
              </a:rPr>
              <a:t> </a:t>
            </a:r>
            <a:r>
              <a:rPr lang="el-GR" sz="2800" dirty="0" err="1">
                <a:latin typeface="Calibri Light" panose="020F0302020204030204" pitchFamily="34" charset="0"/>
                <a:cs typeface="Calibri Light" panose="020F0302020204030204" pitchFamily="34" charset="0"/>
              </a:rPr>
              <a:t>Vinci</a:t>
            </a:r>
            <a:r>
              <a:rPr lang="el-GR" sz="2800" dirty="0">
                <a:latin typeface="Calibri Light" panose="020F0302020204030204" pitchFamily="34" charset="0"/>
                <a:cs typeface="Calibri Light" panose="020F0302020204030204" pitchFamily="34" charset="0"/>
              </a:rPr>
              <a:t>.</a:t>
            </a:r>
          </a:p>
        </p:txBody>
      </p:sp>
    </p:spTree>
    <p:extLst>
      <p:ext uri="{BB962C8B-B14F-4D97-AF65-F5344CB8AC3E}">
        <p14:creationId xmlns="" xmlns:p14="http://schemas.microsoft.com/office/powerpoint/2010/main" val="2242412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 Θέση περιεχομένου" descr="1.jpg"/>
          <p:cNvPicPr>
            <a:picLocks noChangeAspect="1"/>
          </p:cNvPicPr>
          <p:nvPr/>
        </p:nvPicPr>
        <p:blipFill>
          <a:blip r:embed="rId2" cstate="print"/>
          <a:stretch>
            <a:fillRect/>
          </a:stretch>
        </p:blipFill>
        <p:spPr>
          <a:xfrm>
            <a:off x="0" y="0"/>
            <a:ext cx="12192000" cy="6699061"/>
          </a:xfrm>
          <a:prstGeom prst="rect">
            <a:avLst/>
          </a:prstGeom>
        </p:spPr>
      </p:pic>
    </p:spTree>
    <p:extLst>
      <p:ext uri="{BB962C8B-B14F-4D97-AF65-F5344CB8AC3E}">
        <p14:creationId xmlns="" xmlns:p14="http://schemas.microsoft.com/office/powerpoint/2010/main" val="34286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6858000"/>
          </a:xfrm>
        </p:spPr>
        <p:txBody>
          <a:bodyPr>
            <a:normAutofit/>
          </a:bodyPr>
          <a:lstStyle/>
          <a:p>
            <a:pPr algn="ctr"/>
            <a:r>
              <a:rPr lang="el-GR" dirty="0"/>
              <a:t/>
            </a:r>
            <a:br>
              <a:rPr lang="el-GR" dirty="0"/>
            </a:br>
            <a:r>
              <a:rPr lang="el-GR" dirty="0" smtClean="0"/>
              <a:t/>
            </a:r>
            <a:br>
              <a:rPr lang="el-GR" dirty="0" smtClean="0"/>
            </a:br>
            <a:endParaRPr lang="el-GR" sz="3200" dirty="0"/>
          </a:p>
        </p:txBody>
      </p:sp>
      <p:sp>
        <p:nvSpPr>
          <p:cNvPr id="3" name="Ορθογώνιο 2"/>
          <p:cNvSpPr/>
          <p:nvPr/>
        </p:nvSpPr>
        <p:spPr>
          <a:xfrm>
            <a:off x="0" y="-1"/>
            <a:ext cx="12192000" cy="5962914"/>
          </a:xfrm>
          <a:prstGeom prst="rect">
            <a:avLst/>
          </a:prstGeom>
        </p:spPr>
        <p:txBody>
          <a:bodyPr wrap="square">
            <a:spAutoFit/>
          </a:bodyPr>
          <a:lstStyle/>
          <a:p>
            <a:pPr>
              <a:lnSpc>
                <a:spcPct val="107000"/>
              </a:lnSpc>
              <a:spcAft>
                <a:spcPts val="800"/>
              </a:spcAft>
            </a:pPr>
            <a:r>
              <a:rPr lang="el-GR" sz="2400" b="1" u="sng" dirty="0" smtClean="0">
                <a:latin typeface="Verdana" panose="020B0604030504040204" pitchFamily="34" charset="0"/>
                <a:ea typeface="Calibri" panose="020F0502020204030204" pitchFamily="34" charset="0"/>
                <a:cs typeface="Times New Roman" panose="02020603050405020304" pitchFamily="18" charset="0"/>
              </a:rPr>
              <a:t>ΜΑΘΗΤΕΣ ΠΟΥ ΣΥΜΜΕΤΕΧΟΥΝ</a:t>
            </a:r>
            <a:endParaRPr lang="el-GR" sz="2400" b="1" u="sng"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1</a:t>
            </a:r>
            <a:r>
              <a:rPr lang="el-GR" sz="2400" b="1" u="sng" baseline="30000" dirty="0" smtClean="0">
                <a:effectLst/>
                <a:latin typeface="Verdana" panose="020B0604030504040204" pitchFamily="34" charset="0"/>
                <a:ea typeface="Calibri" panose="020F0502020204030204" pitchFamily="34" charset="0"/>
                <a:cs typeface="Times New Roman" panose="02020603050405020304" pitchFamily="18" charset="0"/>
              </a:rPr>
              <a:t>η</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 ομάδα</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Ζαφείρη </a:t>
            </a: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Καλ</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Καλύβα Δ.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Καραμπέτσος</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Κ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2</a:t>
            </a:r>
            <a:r>
              <a:rPr lang="el-GR" sz="2400" b="1" u="sng" baseline="30000" dirty="0" smtClean="0">
                <a:effectLst/>
                <a:latin typeface="Verdana" panose="020B0604030504040204" pitchFamily="34" charset="0"/>
                <a:ea typeface="Calibri" panose="020F0502020204030204" pitchFamily="34" charset="0"/>
                <a:cs typeface="Times New Roman" panose="02020603050405020304" pitchFamily="18" charset="0"/>
              </a:rPr>
              <a:t>η</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 ομάδα</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Νάνος </a:t>
            </a: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Ανδ</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Πλούσα</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Ελ.</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Μαγκλάρας </a:t>
            </a: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θαν</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3</a:t>
            </a:r>
            <a:r>
              <a:rPr lang="el-GR" sz="2400" b="1" u="sng" baseline="30000" dirty="0" smtClean="0">
                <a:effectLst/>
                <a:latin typeface="Verdana" panose="020B0604030504040204" pitchFamily="34" charset="0"/>
                <a:ea typeface="Calibri" panose="020F0502020204030204" pitchFamily="34" charset="0"/>
                <a:cs typeface="Times New Roman" panose="02020603050405020304" pitchFamily="18" charset="0"/>
              </a:rPr>
              <a:t>η</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 ομάδα</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Μίχος </a:t>
            </a: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Γερ</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Μάρκος Δ.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6866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6478" y="1028343"/>
            <a:ext cx="12192000" cy="4801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4400" b="1" i="0" u="none" strike="noStrike" cap="none" normalizeH="0" baseline="0" dirty="0" smtClean="0">
                <a:ln>
                  <a:noFill/>
                </a:ln>
                <a:effectLst/>
                <a:latin typeface="+mj-lt"/>
                <a:cs typeface="Arial" panose="020B0604020202020204" pitchFamily="34" charset="0"/>
              </a:rPr>
              <a:t>Η αυτόματη υπηρέτρια του Φίλωνος</a:t>
            </a:r>
            <a:br>
              <a:rPr kumimoji="0" lang="el-GR" altLang="el-GR" sz="4400" b="1" i="0" u="none" strike="noStrike" cap="none" normalizeH="0" baseline="0" dirty="0" smtClean="0">
                <a:ln>
                  <a:noFill/>
                </a:ln>
                <a:effectLst/>
                <a:latin typeface="+mj-lt"/>
                <a:cs typeface="Arial" panose="020B0604020202020204" pitchFamily="34" charset="0"/>
              </a:rPr>
            </a:br>
            <a:r>
              <a:rPr kumimoji="0" lang="el-GR" altLang="el-GR" sz="4400" b="1" i="0" u="none" strike="noStrike" cap="none" normalizeH="0" baseline="0" dirty="0" smtClean="0">
                <a:ln>
                  <a:noFill/>
                </a:ln>
                <a:effectLst/>
                <a:latin typeface="+mj-lt"/>
                <a:cs typeface="Arial" panose="020B0604020202020204" pitchFamily="34" charset="0"/>
              </a:rPr>
              <a:t>(το πρώτο λειτουργικό ρομπότ της ιστορίας</a:t>
            </a:r>
            <a:endParaRPr kumimoji="0" lang="el-GR" altLang="el-G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800" b="1" i="0" strike="noStrike" cap="none" normalizeH="0" baseline="0" dirty="0" smtClean="0">
              <a:ln>
                <a:noFill/>
              </a:ln>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2800" b="1" dirty="0">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800" b="1" i="0" strike="noStrike" cap="none" normalizeH="0" baseline="0" dirty="0" smtClean="0">
                <a:ln>
                  <a:noFill/>
                </a:ln>
                <a:effectLst/>
                <a:latin typeface="+mj-lt"/>
                <a:cs typeface="Arial" panose="020B0604020202020204" pitchFamily="34" charset="0"/>
              </a:rPr>
              <a:t>Πρόκειται για ένα ανθρωποειδές ρομπότ με τη μορφή υπηρέτριας (σε φυσικό μέγεθος) που στο δεξί χέρι της κρατούσε μια οινοχόη.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800" b="1" i="0" strike="noStrike" cap="none" normalizeH="0" baseline="0" dirty="0" smtClean="0">
                <a:ln>
                  <a:noFill/>
                </a:ln>
                <a:effectLst/>
                <a:latin typeface="+mj-lt"/>
                <a:cs typeface="Arial" panose="020B0604020202020204" pitchFamily="34" charset="0"/>
              </a:rPr>
              <a:t> Όταν ο επισκέπτης τοποθετούσε έναν κρατήρα (κύπελλο) στην παλάμη του δεξιού χεριού της εκείνη αυτόματα έριχνε αρχικά κρασί και</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800" b="1" i="0" strike="noStrike" cap="none" normalizeH="0" baseline="0" dirty="0" smtClean="0">
                <a:ln>
                  <a:noFill/>
                </a:ln>
                <a:effectLst/>
                <a:latin typeface="+mj-lt"/>
                <a:cs typeface="Arial" panose="020B0604020202020204" pitchFamily="34" charset="0"/>
              </a:rPr>
              <a:t> στη συνέχεια για ανάμιξη νερό στον κρατήρα ανάλογα με την επιθυμία του.</a:t>
            </a:r>
            <a:endParaRPr kumimoji="0" lang="el-GR" altLang="el-GR" sz="2800" b="1" i="0" strike="noStrike" cap="none" normalizeH="0" baseline="0" dirty="0" smtClean="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800" b="1" i="0" strike="noStrike" cap="none" normalizeH="0" baseline="0" dirty="0" smtClean="0">
              <a:ln>
                <a:noFill/>
              </a:ln>
              <a:effectLst/>
              <a:latin typeface="+mj-lt"/>
              <a:cs typeface="Arial" panose="020B0604020202020204" pitchFamily="34" charset="0"/>
            </a:endParaRPr>
          </a:p>
        </p:txBody>
      </p:sp>
    </p:spTree>
    <p:extLst>
      <p:ext uri="{BB962C8B-B14F-4D97-AF65-F5344CB8AC3E}">
        <p14:creationId xmlns="" xmlns:p14="http://schemas.microsoft.com/office/powerpoint/2010/main" val="263269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8847"/>
            <a:ext cx="12192000" cy="6986528"/>
          </a:xfrm>
          <a:prstGeom prst="rect">
            <a:avLst/>
          </a:prstGeom>
        </p:spPr>
        <p:txBody>
          <a:bodyPr wrap="square">
            <a:spAutoFit/>
          </a:bodyPr>
          <a:lstStyle/>
          <a:p>
            <a:r>
              <a:rPr lang="el-GR" dirty="0">
                <a:solidFill>
                  <a:srgbClr val="FFFFFF"/>
                </a:solidFill>
                <a:latin typeface="Arial" panose="020B0604020202020204" pitchFamily="34" charset="0"/>
              </a:rPr>
              <a:t> </a:t>
            </a:r>
            <a:r>
              <a:rPr lang="el-GR" sz="2800" dirty="0">
                <a:latin typeface="+mj-lt"/>
              </a:rPr>
              <a:t>Στο εσωτερικό της υπηρέτριας βρίσκονται δύο στεγανά δοχεία (με κρασί και νερό αντίστοιχα). Στον πυθμένα τους υπάρχουν δύο σωληνίσκοι που οδηγούν το περιεχόμενό τους μέσα από το δεξί χέρι της στο χείλος της οινοχόης. Δύο αεραγωγοί σωληνίσκοι ξεκινούν από το άνω μέρος των δοχείων, διαπερνούν τον πυθμένα τους και καταλήγουν </a:t>
            </a:r>
            <a:r>
              <a:rPr lang="el-GR" sz="2800" dirty="0" smtClean="0">
                <a:latin typeface="+mj-lt"/>
              </a:rPr>
              <a:t> </a:t>
            </a:r>
            <a:r>
              <a:rPr lang="el-GR" sz="2800" dirty="0">
                <a:latin typeface="+mj-lt"/>
              </a:rPr>
              <a:t>στο στομάχι της. Το αριστερό της χέρι συνδέεται μέσω άρθρωσης με τους ώμους της ενώ μια ελικοειδής ράβδος (ελατήριο) έκκεντρα τοποθετημένη στην προέκτασή του το συγκρατεί ανυψωμένο. Δύο σωλήνες ξεκινούν από το ίδιο σημείο (κλείδα) και κατέρχονται (διαπερνώντας και αποφράζοντας τα </a:t>
            </a:r>
            <a:r>
              <a:rPr lang="el-GR" sz="2800" dirty="0" smtClean="0">
                <a:latin typeface="+mj-lt"/>
              </a:rPr>
              <a:t> </a:t>
            </a:r>
            <a:r>
              <a:rPr lang="el-GR" sz="2800" dirty="0">
                <a:latin typeface="+mj-lt"/>
              </a:rPr>
              <a:t>διάτρητα άκρα των αεραγωγών σωληνίσκων). Οι σωλήνες της κλείδας διαθέτουν δύο οπές ή σχισμές στις απολήξεις τους, με την οπή που επικοινωνεί με το δοχείο του οίνου να προηγείται αυτής που επικοινωνεί με το νερό. Όταν τοποθετήσουμε τον κρατήρα στην παλάμη της υπηρέτριας, το αριστερό χέρι της κατεβαίνει και οι σωλήνες της κλείδας ανυψώνονται. Η οπή του ενός σωλήνα ευθυγραμμίζεται με τον αεραγωγό σωληνίσκο του δοχείου του οίνου, αέρας εισέρχεται στο δοχείο και οίνος ρέει από το σωληνίσκο της οινοχόης στον κρατήρα. Όταν μισογεμίσει το κύπελλο με κρασί, το χέρι (λόγω βάρους) κατεβαίνει </a:t>
            </a:r>
            <a:endParaRPr lang="el-GR" sz="2400" dirty="0">
              <a:latin typeface="+mj-lt"/>
            </a:endParaRPr>
          </a:p>
        </p:txBody>
      </p:sp>
    </p:spTree>
    <p:extLst>
      <p:ext uri="{BB962C8B-B14F-4D97-AF65-F5344CB8AC3E}">
        <p14:creationId xmlns="" xmlns:p14="http://schemas.microsoft.com/office/powerpoint/2010/main" val="4121643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1305342"/>
            <a:ext cx="12192000" cy="4832092"/>
          </a:xfrm>
          <a:prstGeom prst="rect">
            <a:avLst/>
          </a:prstGeom>
        </p:spPr>
        <p:txBody>
          <a:bodyPr wrap="square">
            <a:spAutoFit/>
          </a:bodyPr>
          <a:lstStyle/>
          <a:p>
            <a:r>
              <a:rPr lang="el-GR" sz="2800" dirty="0">
                <a:latin typeface="+mj-lt"/>
              </a:rPr>
              <a:t>περισσότερο, η δίοδος του αεραγωγού σωληνίσκου του οίνου φράζει και η ροή σταματά. Παράλληλα ευθυγραμμίζεται η οπή του δεύτερου σωλήνα με τον αεραγωγό σωληνίσκο του δοχείου με το νερό και αρχίζει να ρέει νερό για την αραίωση του οίνου. Όταν γεμίσει το κύπελλο, το χέρι (λόγω βάρους) κατεβαίνει περισσότερο, η δίοδος του αεραγωγού σωληνίσκου του νερού φράζει και η ροή σταματά. Επίσης </a:t>
            </a:r>
            <a:r>
              <a:rPr lang="el-GR" sz="2800" dirty="0" smtClean="0">
                <a:latin typeface="+mj-lt"/>
              </a:rPr>
              <a:t>Αν αφαιρέσουμε </a:t>
            </a:r>
            <a:r>
              <a:rPr lang="el-GR" sz="2800" dirty="0">
                <a:latin typeface="+mj-lt"/>
              </a:rPr>
              <a:t>οποιαδήποτε στιγμή τον κρατήρα, το αριστερό χέρι ανυψώνεται, οι σωλήνες της κλείδας κατεβαίνουν, αποφράζοντας τους αεραγωγούς σωληνίσκους, δημιουργώντας κενό στα δοχεία και η ροή των υγρών σταματά. Η υπηρέτρια λοιπόν γεμίζει το κύπελλό μας με καθαρό οίνο ή αραιωμένο με νερό στην ποσότητα που επιθυμούμε ανάλογα με τη χρονική στιγμή που θα το τραβήξουμε από την παλάμη της.</a:t>
            </a:r>
          </a:p>
        </p:txBody>
      </p:sp>
    </p:spTree>
    <p:extLst>
      <p:ext uri="{BB962C8B-B14F-4D97-AF65-F5344CB8AC3E}">
        <p14:creationId xmlns="" xmlns:p14="http://schemas.microsoft.com/office/powerpoint/2010/main" val="184676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kotsanas.com/photo/0401001-0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5227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6857999"/>
          </a:xfrm>
        </p:spPr>
        <p:txBody>
          <a:bodyPr>
            <a:normAutofit/>
          </a:bodyPr>
          <a:lstStyle/>
          <a:p>
            <a:pPr>
              <a:lnSpc>
                <a:spcPct val="107000"/>
              </a:lnSpc>
              <a:spcBef>
                <a:spcPts val="0"/>
              </a:spcBef>
              <a:spcAft>
                <a:spcPts val="800"/>
              </a:spcAft>
            </a:pPr>
            <a:r>
              <a:rPr lang="el-GR" sz="1400" b="1" u="sng"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
            </a:r>
            <a:br>
              <a:rPr lang="el-GR" sz="1400" b="1" u="sng"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br>
            <a:endParaRPr lang="el-GR" sz="2400" dirty="0"/>
          </a:p>
        </p:txBody>
      </p:sp>
      <p:sp>
        <p:nvSpPr>
          <p:cNvPr id="4" name="Ορθογώνιο 3"/>
          <p:cNvSpPr/>
          <p:nvPr/>
        </p:nvSpPr>
        <p:spPr>
          <a:xfrm>
            <a:off x="0" y="0"/>
            <a:ext cx="12192000" cy="985270"/>
          </a:xfrm>
          <a:prstGeom prst="rect">
            <a:avLst/>
          </a:prstGeom>
        </p:spPr>
        <p:txBody>
          <a:bodyPr wrap="square">
            <a:spAutoFit/>
          </a:bodyPr>
          <a:lstStyle/>
          <a:p>
            <a:pPr lvl="0">
              <a:lnSpc>
                <a:spcPct val="107000"/>
              </a:lnSpc>
              <a:spcAft>
                <a:spcPts val="800"/>
              </a:spcAft>
            </a:pPr>
            <a:endParaRPr lang="el-GR" sz="2400"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l-GR" sz="2400"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5" name="Ορθογώνιο 4"/>
          <p:cNvSpPr/>
          <p:nvPr/>
        </p:nvSpPr>
        <p:spPr>
          <a:xfrm>
            <a:off x="0" y="0"/>
            <a:ext cx="12192000" cy="6460679"/>
          </a:xfrm>
          <a:prstGeom prst="rect">
            <a:avLst/>
          </a:prstGeom>
        </p:spPr>
        <p:txBody>
          <a:bodyPr wrap="square">
            <a:spAutoFit/>
          </a:bodyPr>
          <a:lstStyle/>
          <a:p>
            <a:pPr>
              <a:lnSpc>
                <a:spcPct val="107000"/>
              </a:lnSpc>
              <a:spcAft>
                <a:spcPts val="800"/>
              </a:spcAft>
            </a:pP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4</a:t>
            </a:r>
            <a:r>
              <a:rPr lang="el-GR" sz="2400" b="1" u="sng" baseline="30000" dirty="0" smtClean="0">
                <a:effectLst/>
                <a:latin typeface="Verdana" panose="020B0604030504040204" pitchFamily="34" charset="0"/>
                <a:ea typeface="Calibri" panose="020F0502020204030204" pitchFamily="34" charset="0"/>
                <a:cs typeface="Times New Roman" panose="02020603050405020304" pitchFamily="18" charset="0"/>
              </a:rPr>
              <a:t>η</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 ομάδα</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Τερλέγκας</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θοδ</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Σαβράμης</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Π.</a:t>
            </a:r>
            <a:r>
              <a:rPr lang="el-GR" sz="2400" b="1"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Τσιγκούνης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Τόμπι</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5</a:t>
            </a:r>
            <a:r>
              <a:rPr lang="el-GR" sz="2400" b="1" u="sng" baseline="30000" dirty="0" smtClean="0">
                <a:effectLst/>
                <a:latin typeface="Verdana" panose="020B0604030504040204" pitchFamily="34" charset="0"/>
                <a:ea typeface="Calibri" panose="020F0502020204030204" pitchFamily="34" charset="0"/>
                <a:cs typeface="Times New Roman" panose="02020603050405020304" pitchFamily="18" charset="0"/>
              </a:rPr>
              <a:t>η</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 ομάδα</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Θέμελης Κ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Βλοντάκης</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Φ   </a:t>
            </a:r>
            <a:r>
              <a:rPr lang="el-GR" sz="2400" b="1" dirty="0" smtClean="0">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Δήμας Α        </a:t>
            </a:r>
            <a:r>
              <a:rPr lang="el-GR" sz="2400" b="1"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6</a:t>
            </a:r>
            <a:r>
              <a:rPr lang="el-GR" sz="2400" b="1" u="sng" baseline="30000" dirty="0" smtClean="0">
                <a:effectLst/>
                <a:latin typeface="Verdana" panose="020B0604030504040204" pitchFamily="34" charset="0"/>
                <a:ea typeface="Calibri" panose="020F0502020204030204" pitchFamily="34" charset="0"/>
                <a:cs typeface="Times New Roman" panose="02020603050405020304" pitchFamily="18" charset="0"/>
              </a:rPr>
              <a:t>η</a:t>
            </a:r>
            <a:r>
              <a:rPr lang="el-GR" sz="2400" b="1" u="sng" dirty="0" smtClean="0">
                <a:effectLst/>
                <a:latin typeface="Verdana" panose="020B0604030504040204" pitchFamily="34" charset="0"/>
                <a:ea typeface="Calibri" panose="020F0502020204030204" pitchFamily="34" charset="0"/>
                <a:cs typeface="Times New Roman" panose="02020603050405020304" pitchFamily="18" charset="0"/>
              </a:rPr>
              <a:t> ομάδα</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Χαρικιόπουλος</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err="1" smtClean="0">
                <a:effectLst/>
                <a:latin typeface="Verdana" panose="020B0604030504040204" pitchFamily="34" charset="0"/>
                <a:ea typeface="Calibri" panose="020F0502020204030204" pitchFamily="34" charset="0"/>
                <a:cs typeface="Times New Roman" panose="02020603050405020304" pitchFamily="18" charset="0"/>
              </a:rPr>
              <a:t>Καναρέλλης</a:t>
            </a: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  </a:t>
            </a:r>
            <a:r>
              <a:rPr lang="el-GR" sz="2400" b="1" dirty="0" smtClean="0">
                <a:latin typeface="Verdana" panose="020B0604030504040204" pitchFamily="34" charset="0"/>
                <a:ea typeface="Calibri" panose="020F0502020204030204" pitchFamily="34" charset="0"/>
                <a:cs typeface="Times New Roman" panose="02020603050405020304" pitchFamily="18" charset="0"/>
              </a:rPr>
              <a:t> </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Verdana" panose="020B0604030504040204" pitchFamily="34" charset="0"/>
                <a:ea typeface="Calibri" panose="020F0502020204030204" pitchFamily="34" charset="0"/>
                <a:cs typeface="Times New Roman" panose="02020603050405020304" pitchFamily="18" charset="0"/>
              </a:rPr>
              <a:t>Σωτηρίου        </a:t>
            </a:r>
            <a:r>
              <a:rPr lang="el-GR" sz="2400" b="1"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9881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a:hlinkClick r:id="" action="ppaction://ole?verb=0"/>
          </p:cNvPr>
          <p:cNvGraphicFramePr>
            <a:graphicFrameLocks noChangeAspect="1"/>
          </p:cNvGraphicFramePr>
          <p:nvPr>
            <p:extLst>
              <p:ext uri="{D42A27DB-BD31-4B8C-83A1-F6EECF244321}">
                <p14:modId xmlns="" xmlns:p14="http://schemas.microsoft.com/office/powerpoint/2010/main" val="1911623753"/>
              </p:ext>
            </p:extLst>
          </p:nvPr>
        </p:nvGraphicFramePr>
        <p:xfrm>
          <a:off x="0" y="36513"/>
          <a:ext cx="12192000" cy="6821487"/>
        </p:xfrm>
        <a:graphic>
          <a:graphicData uri="http://schemas.openxmlformats.org/presentationml/2006/ole">
            <p:oleObj spid="_x0000_s3118" name="Presentation" r:id="rId3" imgW="5439194" imgH="3058574" progId="PowerPoint.Show.12">
              <p:embed/>
            </p:oleObj>
          </a:graphicData>
        </a:graphic>
      </p:graphicFrame>
    </p:spTree>
    <p:extLst>
      <p:ext uri="{BB962C8B-B14F-4D97-AF65-F5344CB8AC3E}">
        <p14:creationId xmlns="" xmlns:p14="http://schemas.microsoft.com/office/powerpoint/2010/main" val="2293030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492875"/>
          </a:xfrm>
        </p:spPr>
        <p:txBody>
          <a:bodyPr>
            <a:normAutofit/>
          </a:bodyPr>
          <a:lstStyle/>
          <a:p>
            <a:r>
              <a:rPr lang="el-GR" sz="3600" dirty="0" smtClean="0"/>
              <a:t>Μια </a:t>
            </a:r>
            <a:r>
              <a:rPr lang="el-GR" sz="3600" dirty="0"/>
              <a:t>ο</a:t>
            </a:r>
            <a:r>
              <a:rPr lang="el-GR" sz="3600" dirty="0" smtClean="0"/>
              <a:t>μάδα μαθητών της Α΄ τάξης που συμμετείχαν στο </a:t>
            </a:r>
            <a:r>
              <a:rPr lang="en-US" sz="3600" dirty="0" smtClean="0"/>
              <a:t>project</a:t>
            </a:r>
            <a:br>
              <a:rPr lang="en-US" sz="3600" dirty="0" smtClean="0"/>
            </a:br>
            <a:r>
              <a:rPr lang="el-GR" sz="3600" dirty="0" smtClean="0"/>
              <a:t>μοίρασε ερωτηματολόγια , στους μαθητές του 2</a:t>
            </a:r>
            <a:r>
              <a:rPr lang="el-GR" sz="3600" baseline="30000" dirty="0" smtClean="0"/>
              <a:t>ου</a:t>
            </a:r>
            <a:r>
              <a:rPr lang="el-GR" sz="3600" dirty="0" smtClean="0"/>
              <a:t> ΓΕ.Λ. Αλίμου,</a:t>
            </a:r>
            <a:br>
              <a:rPr lang="el-GR" sz="3600" dirty="0" smtClean="0"/>
            </a:br>
            <a:r>
              <a:rPr lang="el-GR" sz="3600" dirty="0" smtClean="0"/>
              <a:t>που αφορούσαν στις γνώσεις τους σχετικά με την Αρχαία Ελληνική τεχνολογία. Οι απαντήσεις που πήραμε ενίσχυσαν την άποψή μας για τις γνώσεις που έχουμε για το θέμα αυτό. </a:t>
            </a:r>
            <a:br>
              <a:rPr lang="el-GR" sz="3600" dirty="0" smtClean="0"/>
            </a:br>
            <a:r>
              <a:rPr lang="el-GR" sz="3600" dirty="0" smtClean="0"/>
              <a:t>Σας παραθέτουμε τα αποτελέσματα παρακάτω   </a:t>
            </a:r>
            <a:endParaRPr lang="el-GR" sz="3600" dirty="0"/>
          </a:p>
        </p:txBody>
      </p:sp>
    </p:spTree>
    <p:extLst>
      <p:ext uri="{BB962C8B-B14F-4D97-AF65-F5344CB8AC3E}">
        <p14:creationId xmlns="" xmlns:p14="http://schemas.microsoft.com/office/powerpoint/2010/main" val="86552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p:nvPr>
            <p:extLst>
              <p:ext uri="{D42A27DB-BD31-4B8C-83A1-F6EECF244321}">
                <p14:modId xmlns="" xmlns:p14="http://schemas.microsoft.com/office/powerpoint/2010/main" val="2326607063"/>
              </p:ext>
            </p:extLst>
          </p:nvPr>
        </p:nvGraphicFramePr>
        <p:xfrm>
          <a:off x="-100208" y="0"/>
          <a:ext cx="12292208"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93853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60711"/>
            <a:ext cx="12192000" cy="2062103"/>
          </a:xfrm>
          <a:prstGeom prst="rect">
            <a:avLst/>
          </a:prstGeom>
          <a:noFill/>
        </p:spPr>
        <p:txBody>
          <a:bodyPr wrap="square" lIns="91440" tIns="45720" rIns="91440" bIns="45720">
            <a:spAutoFit/>
          </a:bodyPr>
          <a:lstStyle/>
          <a:p>
            <a:r>
              <a:rPr lang="el-GR" sz="3200" dirty="0" smtClean="0">
                <a:ln w="0"/>
                <a:effectLst>
                  <a:outerShdw blurRad="38100" dist="19050" dir="2700000" algn="tl" rotWithShape="0">
                    <a:schemeClr val="dk1">
                      <a:alpha val="40000"/>
                    </a:schemeClr>
                  </a:outerShdw>
                </a:effectLst>
              </a:rPr>
              <a:t>Στη συνέχεια θα παρουσιαστούν μερικά από αυτά τα θαυμαστά τεχνολογικά επιτεύγματα των Αρχαίων Ελλήνων που όχι μόνο δεν μισούσαν την τεχνολογία αλλά τη χρησιμοποιούσαν ακόμα και για να διευκολύνουν την καθημερινότητά τους.</a:t>
            </a:r>
            <a:endParaRPr lang="el-GR"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302132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20" name="Θέση περιεχομένου 3"/>
          <p:cNvPicPr>
            <a:picLocks noChangeAspect="1"/>
          </p:cNvPicPr>
          <p:nvPr/>
        </p:nvPicPr>
        <p:blipFill rotWithShape="1">
          <a:blip r:embed="rId2">
            <a:alphaModFix amt="25000"/>
            <a:extLst>
              <a:ext uri="{BEBA8EAE-BF5A-486C-A8C5-ECC9F3942E4B}">
                <a14:imgProps xmlns="" xmlns:a14="http://schemas.microsoft.com/office/drawing/2010/main">
                  <a14:imgLayer r:embed="rId3">
                    <a14:imgEffect>
                      <a14:saturation sat="400000"/>
                    </a14:imgEffect>
                  </a14:imgLayer>
                </a14:imgProps>
              </a:ext>
            </a:extLst>
          </a:blip>
          <a:srcRect b="19643"/>
          <a:stretch/>
        </p:blipFill>
        <p:spPr>
          <a:xfrm>
            <a:off x="20" y="-11141"/>
            <a:ext cx="12191980" cy="6857990"/>
          </a:xfrm>
          <a:prstGeom prst="rect">
            <a:avLst/>
          </a:prstGeom>
        </p:spPr>
      </p:pic>
      <p:grpSp>
        <p:nvGrpSpPr>
          <p:cNvPr id="21" name="Group 1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2" name="Straight Connector 11"/>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Content Placeholder 7"/>
          <p:cNvSpPr>
            <a:spLocks noGrp="1"/>
          </p:cNvSpPr>
          <p:nvPr>
            <p:ph idx="1"/>
          </p:nvPr>
        </p:nvSpPr>
        <p:spPr>
          <a:xfrm>
            <a:off x="672569" y="-891743"/>
            <a:ext cx="8534400" cy="3615267"/>
          </a:xfrm>
        </p:spPr>
        <p:txBody>
          <a:bodyPr>
            <a:normAutofit/>
          </a:bodyPr>
          <a:lstStyle/>
          <a:p>
            <a:pPr marL="0" indent="0" algn="ctr">
              <a:buNone/>
            </a:pPr>
            <a:r>
              <a:rPr lang="el-GR" sz="3600" b="1" dirty="0">
                <a:solidFill>
                  <a:schemeClr val="tx1"/>
                </a:solidFill>
              </a:rPr>
              <a:t>«Η αστρονομία στην Αρχαία Ελλάδα»</a:t>
            </a:r>
            <a:endParaRPr lang="en-US" sz="3600" b="1" dirty="0">
              <a:solidFill>
                <a:schemeClr val="tx1"/>
              </a:solidFill>
              <a:latin typeface="Algerian" panose="04020705040A02060702" pitchFamily="82" charset="0"/>
            </a:endParaRPr>
          </a:p>
        </p:txBody>
      </p:sp>
      <p:sp>
        <p:nvSpPr>
          <p:cNvPr id="4" name="TextBox 3"/>
          <p:cNvSpPr txBox="1"/>
          <p:nvPr/>
        </p:nvSpPr>
        <p:spPr>
          <a:xfrm>
            <a:off x="2396928" y="2311169"/>
            <a:ext cx="6631448" cy="3385542"/>
          </a:xfrm>
          <a:prstGeom prst="rect">
            <a:avLst/>
          </a:prstGeom>
          <a:noFill/>
        </p:spPr>
        <p:txBody>
          <a:bodyPr wrap="square" rtlCol="0">
            <a:spAutoFit/>
          </a:bodyPr>
          <a:lstStyle/>
          <a:p>
            <a:pPr defTabSz="457200"/>
            <a:endParaRPr lang="el-GR" sz="2800" dirty="0">
              <a:solidFill>
                <a:prstClr val="white"/>
              </a:solidFill>
            </a:endParaRPr>
          </a:p>
          <a:p>
            <a:pPr defTabSz="457200"/>
            <a:r>
              <a:rPr lang="el-GR" sz="2800" u="sng" dirty="0">
                <a:solidFill>
                  <a:prstClr val="white"/>
                </a:solidFill>
              </a:rPr>
              <a:t>Μέλη ομάδας:</a:t>
            </a:r>
          </a:p>
          <a:p>
            <a:pPr defTabSz="457200"/>
            <a:endParaRPr lang="el-GR" sz="2800" dirty="0">
              <a:solidFill>
                <a:prstClr val="white"/>
              </a:solidFill>
            </a:endParaRPr>
          </a:p>
          <a:p>
            <a:pPr marL="285750" indent="-285750" defTabSz="457200">
              <a:buFont typeface="Arial" panose="020B0604020202020204" pitchFamily="34" charset="0"/>
              <a:buChar char="•"/>
            </a:pPr>
            <a:r>
              <a:rPr lang="el-GR" sz="2800" dirty="0">
                <a:solidFill>
                  <a:prstClr val="white"/>
                </a:solidFill>
              </a:rPr>
              <a:t>Ζαφείρη Καλλιόπη </a:t>
            </a:r>
          </a:p>
          <a:p>
            <a:pPr marL="285750" indent="-285750" defTabSz="457200">
              <a:buFont typeface="Arial" panose="020B0604020202020204" pitchFamily="34" charset="0"/>
              <a:buChar char="•"/>
            </a:pPr>
            <a:r>
              <a:rPr lang="el-GR" sz="2800" dirty="0">
                <a:solidFill>
                  <a:prstClr val="white"/>
                </a:solidFill>
              </a:rPr>
              <a:t>Καλύβα Δέσποινα </a:t>
            </a:r>
          </a:p>
          <a:p>
            <a:pPr marL="285750" indent="-285750" defTabSz="457200">
              <a:buFont typeface="Arial" panose="020B0604020202020204" pitchFamily="34" charset="0"/>
              <a:buChar char="•"/>
            </a:pPr>
            <a:r>
              <a:rPr lang="el-GR" sz="2800" dirty="0" err="1">
                <a:solidFill>
                  <a:prstClr val="white"/>
                </a:solidFill>
              </a:rPr>
              <a:t>Καραμπέτσος</a:t>
            </a:r>
            <a:r>
              <a:rPr lang="el-GR" sz="2800" dirty="0">
                <a:solidFill>
                  <a:prstClr val="white"/>
                </a:solidFill>
              </a:rPr>
              <a:t> Κωνσταντίνος</a:t>
            </a:r>
            <a:endParaRPr lang="en-US" sz="2800" dirty="0">
              <a:solidFill>
                <a:prstClr val="white"/>
              </a:solidFill>
            </a:endParaRPr>
          </a:p>
          <a:p>
            <a:pPr defTabSz="457200"/>
            <a:endParaRPr lang="el-GR" sz="2800" dirty="0">
              <a:solidFill>
                <a:prstClr val="white"/>
              </a:solidFill>
            </a:endParaRPr>
          </a:p>
          <a:p>
            <a:pPr marL="285750" indent="-285750" defTabSz="457200">
              <a:buFont typeface="Arial" panose="020B0604020202020204" pitchFamily="34" charset="0"/>
              <a:buChar char="•"/>
            </a:pPr>
            <a:endParaRPr lang="el-GR" dirty="0">
              <a:solidFill>
                <a:prstClr val="white"/>
              </a:solidFill>
            </a:endParaRPr>
          </a:p>
        </p:txBody>
      </p:sp>
    </p:spTree>
    <p:extLst>
      <p:ext uri="{BB962C8B-B14F-4D97-AF65-F5344CB8AC3E}">
        <p14:creationId xmlns="" xmlns:p14="http://schemas.microsoft.com/office/powerpoint/2010/main" val="24958744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277</TotalTime>
  <Words>1475</Words>
  <Application>Microsoft Office PowerPoint</Application>
  <PresentationFormat>Custom</PresentationFormat>
  <Paragraphs>106</Paragraphs>
  <Slides>33</Slides>
  <Notes>0</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33</vt:i4>
      </vt:variant>
    </vt:vector>
  </HeadingPairs>
  <TitlesOfParts>
    <vt:vector size="39" baseType="lpstr">
      <vt:lpstr>Θέμα του Office</vt:lpstr>
      <vt:lpstr>Office Theme</vt:lpstr>
      <vt:lpstr>Κομμάτι</vt:lpstr>
      <vt:lpstr>1_Κομμάτι</vt:lpstr>
      <vt:lpstr>Presentation</vt:lpstr>
      <vt:lpstr>Picture</vt:lpstr>
      <vt:lpstr>2ο ΓΕ.Λ. ΑΛΙΜΟΥ ΤΑΞΗ :Α΄ ΤΜΗΜΑ:4ο</vt:lpstr>
      <vt:lpstr>Slide 2</vt:lpstr>
      <vt:lpstr>  </vt:lpstr>
      <vt:lpstr> </vt:lpstr>
      <vt:lpstr>Slide 5</vt:lpstr>
      <vt:lpstr>Μια ομάδα μαθητών της Α΄ τάξης που συμμετείχαν στο project μοίρασε ερωτηματολόγια , στους μαθητές του 2ου ΓΕ.Λ. Αλίμου, που αφορούσαν στις γνώσεις τους σχετικά με την Αρχαία Ελληνική τεχνολογία. Οι απαντήσεις που πήραμε ενίσχυσαν την άποψή μας για τις γνώσεις που έχουμε για το θέμα αυτό.  Σας παραθέτουμε τα αποτελέσματα παρακάτω   </vt:lpstr>
      <vt:lpstr>Slide 7</vt:lpstr>
      <vt:lpstr>Slide 8</vt:lpstr>
      <vt:lpstr>Slide 9</vt:lpstr>
      <vt:lpstr>Slide 10</vt:lpstr>
      <vt:lpstr>Slide 11</vt:lpstr>
      <vt:lpstr>Slide 12</vt:lpstr>
      <vt:lpstr>Slide 13</vt:lpstr>
      <vt:lpstr>   Ο ΜΗΧΑΝΙΣΜΟΣ ΤΩΝ ΑΝΤΙΚΥΘΗΡΩΝ Η ΣΦΑΙΡΑ ΤΟΥ ΑΙΟΛΟΥ                                                                                                                                                           ΟΜΑΔΑ ΜΑΘΗΤΩΝ ΘΕΜΕΛΗΣ ΒΛΟΝΤΑΚΗΣ ΔΗΜΑΣ   </vt:lpstr>
      <vt:lpstr>Slide 15</vt:lpstr>
      <vt:lpstr>  Το ξυπνητήρι του Πλάτωνα   </vt:lpstr>
      <vt:lpstr>Το ξυπνητήρι του Πλάτωνος (η πρώτη συσκευή αφύπνισης παγκοσμίως) </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γιουλα γιαννουλα</dc:creator>
  <cp:lastModifiedBy>Ηλίας</cp:lastModifiedBy>
  <cp:revision>61</cp:revision>
  <dcterms:created xsi:type="dcterms:W3CDTF">2017-01-09T13:44:30Z</dcterms:created>
  <dcterms:modified xsi:type="dcterms:W3CDTF">2017-01-28T18:57:58Z</dcterms:modified>
</cp:coreProperties>
</file>