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59" r:id="rId6"/>
    <p:sldId id="260"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BFF44903-E13A-4786-8850-A1FDAD48C55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F44903-E13A-4786-8850-A1FDAD48C55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F44903-E13A-4786-8850-A1FDAD48C55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BFF44903-E13A-4786-8850-A1FDAD48C55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BFF44903-E13A-4786-8850-A1FDAD48C558}"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BFF44903-E13A-4786-8850-A1FDAD48C55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BFF44903-E13A-4786-8850-A1FDAD48C558}"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FF44903-E13A-4786-8850-A1FDAD48C55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FF44903-E13A-4786-8850-A1FDAD48C55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FF44903-E13A-4786-8850-A1FDAD48C55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ABD08F1C-73EA-4083-80A2-C95B6CA8B0E9}" type="datetimeFigureOut">
              <a:rPr lang="el-GR" smtClean="0"/>
              <a:pPr/>
              <a:t>7/6/2015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BFF44903-E13A-4786-8850-A1FDAD48C558}"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BD08F1C-73EA-4083-80A2-C95B6CA8B0E9}" type="datetimeFigureOut">
              <a:rPr lang="el-GR" smtClean="0"/>
              <a:pPr/>
              <a:t>7/6/2015</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FF44903-E13A-4786-8850-A1FDAD48C558}"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t>Το ΘΕΑΤΡΟ ΣΤΗ ΣΥΓΧΡΟΝΗ ΕΛΛΑΔΑ</a:t>
            </a:r>
            <a:endParaRPr lang="el-GR" dirty="0"/>
          </a:p>
        </p:txBody>
      </p:sp>
      <p:sp>
        <p:nvSpPr>
          <p:cNvPr id="3" name="2 - Υπότιτλος"/>
          <p:cNvSpPr>
            <a:spLocks noGrp="1"/>
          </p:cNvSpPr>
          <p:nvPr>
            <p:ph type="subTitle" idx="1"/>
          </p:nvPr>
        </p:nvSpPr>
        <p:spPr/>
        <p:txBody>
          <a:bodyPr/>
          <a:lstStyle/>
          <a:p>
            <a:endParaRPr lang="el-GR"/>
          </a:p>
        </p:txBody>
      </p:sp>
      <p:pic>
        <p:nvPicPr>
          <p:cNvPr id="5" name="4 - Εικόνα" descr="KOYINTA.jpg"/>
          <p:cNvPicPr>
            <a:picLocks noChangeAspect="1"/>
          </p:cNvPicPr>
          <p:nvPr/>
        </p:nvPicPr>
        <p:blipFill>
          <a:blip r:embed="rId2" cstate="print"/>
          <a:stretch>
            <a:fillRect/>
          </a:stretch>
        </p:blipFill>
        <p:spPr>
          <a:xfrm>
            <a:off x="1403648" y="404664"/>
            <a:ext cx="5904656" cy="399794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60648"/>
            <a:ext cx="8229600" cy="5865515"/>
          </a:xfrm>
        </p:spPr>
        <p:txBody>
          <a:bodyPr>
            <a:normAutofit fontScale="70000" lnSpcReduction="20000"/>
          </a:bodyPr>
          <a:lstStyle/>
          <a:p>
            <a:r>
              <a:rPr lang="el-GR" b="1" i="1" u="sng" dirty="0">
                <a:solidFill>
                  <a:schemeClr val="tx1"/>
                </a:solidFill>
              </a:rPr>
              <a:t>Νεοελληνικό και Σύγχρονο Ελληνικό Θέατρο</a:t>
            </a:r>
            <a:r>
              <a:rPr lang="el-GR" b="1" dirty="0">
                <a:solidFill>
                  <a:schemeClr val="tx1"/>
                </a:solidFill>
              </a:rPr>
              <a:t>: Με τον όρο νεοελληνικό θέατρο καθορίζουμε την ελληνική θεατρική κίνηση που παρουσιάστηκε και αναπτύχτηκε μετά από την επανάσταση του 1821. Την πρώτη </a:t>
            </a:r>
            <a:r>
              <a:rPr lang="el-GR" b="1" dirty="0" err="1">
                <a:solidFill>
                  <a:schemeClr val="tx1"/>
                </a:solidFill>
              </a:rPr>
              <a:t>μετεπαναστατική</a:t>
            </a:r>
            <a:r>
              <a:rPr lang="el-GR" b="1" dirty="0">
                <a:solidFill>
                  <a:schemeClr val="tx1"/>
                </a:solidFill>
              </a:rPr>
              <a:t> περίοδο η θεατρική τέχνη καλύπτεται από την όψιμη περίοδο του Κρητικού και Επτανησιακού θεάτρου και από την εμφάνιση λίγων καινούριων συγγραφέων όπως οι Ιωάννης Ζαμπέλιος και Ρίζος Νερουλός (1778 – 1850) που καταπιάνονται κυρίως με τραγωδίες όπως Τιμολέων, Ρήγας Θεσσαλός του πρώτου και Ασπασία, Πολυξένη του δεύτερου. Έργο του Νερουλού είναι και η σατιρική κωμωδία Τα κορακίστικα. Ακολουθούν οι Αλέξανδρος Σούτσος (1803 – 1863) με τις σατιρικές κωμωδίες του «Άσωτος», «Πρωθυπουργός», «Ατίθασος ποιητής», Δημήτρης Βυζάντιος (1777 – 1853) με τη «Βαβυλωνία». Η ουσιαστική ανάπτυξη της </a:t>
            </a:r>
            <a:r>
              <a:rPr lang="el-GR" b="1" dirty="0" err="1">
                <a:solidFill>
                  <a:schemeClr val="tx1"/>
                </a:solidFill>
              </a:rPr>
              <a:t>μετεπαναστατικής</a:t>
            </a:r>
            <a:r>
              <a:rPr lang="el-GR" b="1" dirty="0">
                <a:solidFill>
                  <a:schemeClr val="tx1"/>
                </a:solidFill>
              </a:rPr>
              <a:t> προσπάθειας αρχίζει όταν η Αθήνα γίνεται πρωτεύουσα. Το 1835 ανοίγει το πρώτο υπαίθριο θέατρο. Ο Βερναρδάκης με τη «Μαρία </a:t>
            </a:r>
            <a:r>
              <a:rPr lang="el-GR" b="1" dirty="0" err="1">
                <a:solidFill>
                  <a:schemeClr val="tx1"/>
                </a:solidFill>
              </a:rPr>
              <a:t>Δοξαπατρή</a:t>
            </a:r>
            <a:r>
              <a:rPr lang="el-GR" b="1" dirty="0">
                <a:solidFill>
                  <a:schemeClr val="tx1"/>
                </a:solidFill>
              </a:rPr>
              <a:t>» και ο Άγγελος </a:t>
            </a:r>
            <a:r>
              <a:rPr lang="el-GR" b="1" dirty="0" err="1">
                <a:solidFill>
                  <a:schemeClr val="tx1"/>
                </a:solidFill>
              </a:rPr>
              <a:t>Βλάχος</a:t>
            </a:r>
            <a:r>
              <a:rPr lang="el-GR" b="1" dirty="0">
                <a:solidFill>
                  <a:schemeClr val="tx1"/>
                </a:solidFill>
              </a:rPr>
              <a:t> με την «Κόρη του παντοπώλη», όπως και διάφορα άλλα ελληνικά έργα, σημειώνουν μεγάλη επιτυχία. Το 1889 παρουσιάζονται στην Αθήνα το κωμειδύλλιο και το ειδυλλιακό δράμα. Είναι έργα ηθογραφικά, γεμάτα ρομαντισμό και πολύ ανθρώπινα.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304800" y="404664"/>
            <a:ext cx="8686800" cy="5675461"/>
          </a:xfrm>
        </p:spPr>
        <p:txBody>
          <a:bodyPr>
            <a:normAutofit fontScale="70000" lnSpcReduction="20000"/>
          </a:bodyPr>
          <a:lstStyle/>
          <a:p>
            <a:r>
              <a:rPr lang="el-GR" b="1" dirty="0" smtClean="0">
                <a:solidFill>
                  <a:schemeClr val="tx1"/>
                </a:solidFill>
              </a:rPr>
              <a:t>Χαρακτηριστικοί εκπρόσωποί του οι: Δημήτρης </a:t>
            </a:r>
            <a:r>
              <a:rPr lang="el-GR" b="1" dirty="0" err="1" smtClean="0">
                <a:solidFill>
                  <a:schemeClr val="tx1"/>
                </a:solidFill>
              </a:rPr>
              <a:t>Κόκος</a:t>
            </a:r>
            <a:r>
              <a:rPr lang="el-GR" b="1" dirty="0" smtClean="0">
                <a:solidFill>
                  <a:schemeClr val="tx1"/>
                </a:solidFill>
              </a:rPr>
              <a:t> (1856 – 1891 -«Καπετάν </a:t>
            </a:r>
            <a:r>
              <a:rPr lang="el-GR" b="1" dirty="0" err="1" smtClean="0">
                <a:solidFill>
                  <a:schemeClr val="tx1"/>
                </a:solidFill>
              </a:rPr>
              <a:t>Γιακουμής</a:t>
            </a:r>
            <a:r>
              <a:rPr lang="el-GR" b="1" dirty="0" smtClean="0">
                <a:solidFill>
                  <a:schemeClr val="tx1"/>
                </a:solidFill>
              </a:rPr>
              <a:t>», «Μπάρμπα </a:t>
            </a:r>
            <a:r>
              <a:rPr lang="el-GR" b="1" dirty="0" err="1" smtClean="0">
                <a:solidFill>
                  <a:schemeClr val="tx1"/>
                </a:solidFill>
              </a:rPr>
              <a:t>Λινάρδος</a:t>
            </a:r>
            <a:r>
              <a:rPr lang="el-GR" b="1" dirty="0" smtClean="0">
                <a:solidFill>
                  <a:schemeClr val="tx1"/>
                </a:solidFill>
              </a:rPr>
              <a:t>» κ.ά.), Δημήτρης </a:t>
            </a:r>
            <a:r>
              <a:rPr lang="el-GR" b="1" dirty="0" err="1" smtClean="0">
                <a:solidFill>
                  <a:schemeClr val="tx1"/>
                </a:solidFill>
              </a:rPr>
              <a:t>Κορομηλάς</a:t>
            </a:r>
            <a:r>
              <a:rPr lang="el-GR" b="1" dirty="0" smtClean="0">
                <a:solidFill>
                  <a:schemeClr val="tx1"/>
                </a:solidFill>
              </a:rPr>
              <a:t> (1850 – 1898- «Τύχη της </a:t>
            </a:r>
            <a:r>
              <a:rPr lang="el-GR" b="1" dirty="0" err="1" smtClean="0">
                <a:solidFill>
                  <a:schemeClr val="tx1"/>
                </a:solidFill>
              </a:rPr>
              <a:t>Μαρούλας</a:t>
            </a:r>
            <a:r>
              <a:rPr lang="el-GR" b="1" dirty="0" smtClean="0">
                <a:solidFill>
                  <a:schemeClr val="tx1"/>
                </a:solidFill>
              </a:rPr>
              <a:t>»), Κ. Ξένος («Περί όνου σκιάς») και Σ. </a:t>
            </a:r>
            <a:r>
              <a:rPr lang="el-GR" b="1" dirty="0" err="1" smtClean="0">
                <a:solidFill>
                  <a:schemeClr val="tx1"/>
                </a:solidFill>
              </a:rPr>
              <a:t>Περεσιάδης</a:t>
            </a:r>
            <a:r>
              <a:rPr lang="el-GR" b="1" dirty="0" smtClean="0">
                <a:solidFill>
                  <a:schemeClr val="tx1"/>
                </a:solidFill>
              </a:rPr>
              <a:t> («Γκόλφω»). Στον 20ό αιώνα το ελληνικό θέατρο θα οργανωθεί περισσότερο. Στην ανάπτυξή του συμβάλουν δημιουργικές μορφές από όλους τους τομείς: συγγραφείς, ηθοποιοί, σκηνοθέτες. Από τους σπουδαίους δημιουργούς του νεοελληνικού θεάτρου είναι ο Γρηγόριος Ξενόπουλος (1897 – 1951). Πρωτοπόρος στη δημοτική γλώσσα, γράφει θέατρο περιλαμβάνοντας πολλά είδη όπως δράματα, κωμωδίες, ηθογραφίες. Έργα του: «Στέλλα </a:t>
            </a:r>
            <a:r>
              <a:rPr lang="el-GR" b="1" dirty="0" err="1" smtClean="0">
                <a:solidFill>
                  <a:schemeClr val="tx1"/>
                </a:solidFill>
              </a:rPr>
              <a:t>Βιολάντη</a:t>
            </a:r>
            <a:r>
              <a:rPr lang="el-GR" b="1" dirty="0" smtClean="0">
                <a:solidFill>
                  <a:schemeClr val="tx1"/>
                </a:solidFill>
              </a:rPr>
              <a:t>» «Ποπολάρος», «Φωτεινή </a:t>
            </a:r>
            <a:r>
              <a:rPr lang="el-GR" b="1" dirty="0" err="1" smtClean="0">
                <a:solidFill>
                  <a:schemeClr val="tx1"/>
                </a:solidFill>
              </a:rPr>
              <a:t>Σάντρη</a:t>
            </a:r>
            <a:r>
              <a:rPr lang="el-GR" b="1" dirty="0" smtClean="0">
                <a:solidFill>
                  <a:schemeClr val="tx1"/>
                </a:solidFill>
              </a:rPr>
              <a:t>», «Φοιτητές», «Τερέζα </a:t>
            </a:r>
            <a:r>
              <a:rPr lang="el-GR" b="1" dirty="0" err="1" smtClean="0">
                <a:solidFill>
                  <a:schemeClr val="tx1"/>
                </a:solidFill>
              </a:rPr>
              <a:t>Βάρμα</a:t>
            </a:r>
            <a:r>
              <a:rPr lang="el-GR" b="1" dirty="0" smtClean="0">
                <a:solidFill>
                  <a:schemeClr val="tx1"/>
                </a:solidFill>
              </a:rPr>
              <a:t> </a:t>
            </a:r>
            <a:r>
              <a:rPr lang="el-GR" b="1" dirty="0" err="1" smtClean="0">
                <a:solidFill>
                  <a:schemeClr val="tx1"/>
                </a:solidFill>
              </a:rPr>
              <a:t>Δακόστα</a:t>
            </a:r>
            <a:r>
              <a:rPr lang="el-GR" b="1" dirty="0" smtClean="0">
                <a:solidFill>
                  <a:schemeClr val="tx1"/>
                </a:solidFill>
              </a:rPr>
              <a:t>» κ.ά. Σημαντική είναι επίσης και η συμβολή των θεατρικών συγγραφέων: Σπύρου Μελά («Ο </a:t>
            </a:r>
            <a:r>
              <a:rPr lang="el-GR" b="1" dirty="0" err="1" smtClean="0">
                <a:solidFill>
                  <a:schemeClr val="tx1"/>
                </a:solidFill>
              </a:rPr>
              <a:t>γυιός</a:t>
            </a:r>
            <a:r>
              <a:rPr lang="el-GR" b="1" dirty="0" smtClean="0">
                <a:solidFill>
                  <a:schemeClr val="tx1"/>
                </a:solidFill>
              </a:rPr>
              <a:t> του Ίσκιου», » Ο μπαμπάς εκπαιδεύεται» κ.ά.), Παντελή Χορν («</a:t>
            </a:r>
            <a:r>
              <a:rPr lang="el-GR" b="1" dirty="0" err="1" smtClean="0">
                <a:solidFill>
                  <a:schemeClr val="tx1"/>
                </a:solidFill>
              </a:rPr>
              <a:t>Φυντανάκι</a:t>
            </a:r>
            <a:r>
              <a:rPr lang="el-GR" b="1" dirty="0" smtClean="0">
                <a:solidFill>
                  <a:schemeClr val="tx1"/>
                </a:solidFill>
              </a:rPr>
              <a:t>», «Μελτεμάκι»), Δημήτρη </a:t>
            </a:r>
            <a:r>
              <a:rPr lang="el-GR" b="1" dirty="0" err="1" smtClean="0">
                <a:solidFill>
                  <a:schemeClr val="tx1"/>
                </a:solidFill>
              </a:rPr>
              <a:t>Μπόγρη</a:t>
            </a:r>
            <a:r>
              <a:rPr lang="el-GR" b="1" dirty="0" smtClean="0">
                <a:solidFill>
                  <a:schemeClr val="tx1"/>
                </a:solidFill>
              </a:rPr>
              <a:t>, Γιώργου Θεοτοκά (» Αντάρα στ” </a:t>
            </a:r>
            <a:r>
              <a:rPr lang="el-GR" b="1" dirty="0" err="1" smtClean="0">
                <a:solidFill>
                  <a:schemeClr val="tx1"/>
                </a:solidFill>
              </a:rPr>
              <a:t>Ανάπλι</a:t>
            </a:r>
            <a:r>
              <a:rPr lang="el-GR" b="1" dirty="0" smtClean="0">
                <a:solidFill>
                  <a:schemeClr val="tx1"/>
                </a:solidFill>
              </a:rPr>
              <a:t>», «Γεφύρι της Άρτας»), Αλέξη </a:t>
            </a:r>
            <a:r>
              <a:rPr lang="el-GR" b="1" dirty="0" err="1" smtClean="0">
                <a:solidFill>
                  <a:schemeClr val="tx1"/>
                </a:solidFill>
              </a:rPr>
              <a:t>Πάρνη</a:t>
            </a:r>
            <a:r>
              <a:rPr lang="el-GR" b="1" dirty="0" smtClean="0">
                <a:solidFill>
                  <a:schemeClr val="tx1"/>
                </a:solidFill>
              </a:rPr>
              <a:t> («Φτερά του Ίκαρου», «Λεωφόρος </a:t>
            </a:r>
            <a:r>
              <a:rPr lang="el-GR" b="1" dirty="0" err="1" smtClean="0">
                <a:solidFill>
                  <a:schemeClr val="tx1"/>
                </a:solidFill>
              </a:rPr>
              <a:t>Πάστερνακ</a:t>
            </a:r>
            <a:r>
              <a:rPr lang="el-GR" b="1" dirty="0" smtClean="0">
                <a:solidFill>
                  <a:schemeClr val="tx1"/>
                </a:solidFill>
              </a:rPr>
              <a:t>»), Άγγελου Τερζάκη («Σταυρός και Σπαθί», «Θωμάς ο </a:t>
            </a:r>
            <a:r>
              <a:rPr lang="el-GR" b="1" dirty="0" err="1" smtClean="0">
                <a:solidFill>
                  <a:schemeClr val="tx1"/>
                </a:solidFill>
              </a:rPr>
              <a:t>δίψυχος</a:t>
            </a:r>
            <a:r>
              <a:rPr lang="el-GR" b="1" dirty="0" smtClean="0">
                <a:solidFill>
                  <a:schemeClr val="tx1"/>
                </a:solidFill>
              </a:rPr>
              <a:t>») κ.ά.</a:t>
            </a:r>
            <a:endParaRPr lang="el-GR"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MAROYLA.jpg"/>
          <p:cNvPicPr>
            <a:picLocks noGrp="1" noChangeAspect="1"/>
          </p:cNvPicPr>
          <p:nvPr>
            <p:ph idx="1"/>
          </p:nvPr>
        </p:nvPicPr>
        <p:blipFill>
          <a:blip r:embed="rId2" cstate="print"/>
          <a:stretch>
            <a:fillRect/>
          </a:stretch>
        </p:blipFill>
        <p:spPr>
          <a:xfrm>
            <a:off x="1907704" y="116632"/>
            <a:ext cx="4608512" cy="6629357"/>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304800" y="404664"/>
            <a:ext cx="8686800" cy="5675461"/>
          </a:xfrm>
        </p:spPr>
        <p:txBody>
          <a:bodyPr>
            <a:normAutofit fontScale="62500" lnSpcReduction="20000"/>
          </a:bodyPr>
          <a:lstStyle/>
          <a:p>
            <a:r>
              <a:rPr lang="el-GR" b="1" dirty="0" smtClean="0">
                <a:solidFill>
                  <a:schemeClr val="tx1"/>
                </a:solidFill>
              </a:rPr>
              <a:t>Τομή για το ελληνικό θέατρο είναι το τέλος του Β” Παγκόσμιου πολέμου. Το πριν από τον πόλεμο ελληνικό θέατρο θα μπορούσαμε να το κατατάξουμε σε δύο μεγάλες κατηγορίες: στο ηθογραφικό και κοινωνικό-ηθογραφικό (Ξενόπουλος), παράλληλα με κάποιες δοκιμές αστικού θεάτρου (Μελάς) και ιστορικού δράματος (Τερζάκης). Από το 1951 κυριαρχεί η ελληνική φαρσοκωμωδία. Παράλληλα, στο μη εμπορικό θέατρο έχουμε τη διμέτωπη συγγραφή του Τερζάκη με τα ιστορικά και αστικά δράματά του, τις συνθέσεις πάνω σε πρόσωπα και γεγονότα του 1821 των Μελά, Φωτιάδη και Ρώτα και τέλος τις λυρικές ηθογραφίες του </a:t>
            </a:r>
            <a:r>
              <a:rPr lang="el-GR" b="1" dirty="0" err="1" smtClean="0">
                <a:solidFill>
                  <a:schemeClr val="tx1"/>
                </a:solidFill>
              </a:rPr>
              <a:t>Περγιάλη</a:t>
            </a:r>
            <a:r>
              <a:rPr lang="el-GR" b="1" dirty="0" smtClean="0">
                <a:solidFill>
                  <a:schemeClr val="tx1"/>
                </a:solidFill>
              </a:rPr>
              <a:t>. Τη δεκαετία όμως του 1950 δύο γεγονότα άνοιξαν ένα δρόμο πολύ πιο αισιόδοξο για το ελληνικό θέατρο. Η ανάπτυξη του «Θεάτρου Τέχνης» από τον Κάρολο Κουν και η παρουσία των συγγραφέων Ιάκωβου Καμπανέλλη («Αυλή των θαυμάτων») και Γιώργου </a:t>
            </a:r>
            <a:r>
              <a:rPr lang="el-GR" b="1" dirty="0" err="1" smtClean="0">
                <a:solidFill>
                  <a:schemeClr val="tx1"/>
                </a:solidFill>
              </a:rPr>
              <a:t>Σεβαστίκογλου</a:t>
            </a:r>
            <a:r>
              <a:rPr lang="el-GR" b="1" dirty="0" smtClean="0">
                <a:solidFill>
                  <a:schemeClr val="tx1"/>
                </a:solidFill>
              </a:rPr>
              <a:t> («Αγγέλα»). Τη δεκαετία του 1960 συνέβηκε η μεγάλη στροφή. Για πρώτη φορά στη θεατρική ζωή της Ελλάδας παρουσιάστηκαν τόσοι συγγραφείς ταυτόχρονα και προβληματισμένοι με τη γύρω τους πραγματικότητα. Στα έργα τους θα μπορούσαμε να διακρίνουμε μερικά κοινά χαρακτηριστικά. Ενώ συχνά ακολουθούν τις κλασικές τομές που επέβαλε το ρεαλιστικό θέατρο όσον αφορά τις πράξεις και οι περιγραφές των σκηνικών χώρων δε διαφέρουν πολύ από πιστές φωτογραφήσεις, ωστόσο είναι απόλυτα αποκομμένοι από το ρεαλιστικό και ψυχολογικό θέατρο.</a:t>
            </a:r>
            <a:endParaRPr lang="el-GR"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304800" y="404664"/>
            <a:ext cx="8686800" cy="5675461"/>
          </a:xfrm>
        </p:spPr>
        <p:txBody>
          <a:bodyPr>
            <a:normAutofit fontScale="70000" lnSpcReduction="20000"/>
          </a:bodyPr>
          <a:lstStyle/>
          <a:p>
            <a:r>
              <a:rPr lang="el-GR" b="1" dirty="0" smtClean="0">
                <a:solidFill>
                  <a:schemeClr val="tx1"/>
                </a:solidFill>
              </a:rPr>
              <a:t>Οι </a:t>
            </a:r>
            <a:r>
              <a:rPr lang="el-GR" b="1" dirty="0" err="1" smtClean="0">
                <a:solidFill>
                  <a:schemeClr val="tx1"/>
                </a:solidFill>
              </a:rPr>
              <a:t>ήρωές</a:t>
            </a:r>
            <a:r>
              <a:rPr lang="el-GR" b="1" dirty="0" smtClean="0">
                <a:solidFill>
                  <a:schemeClr val="tx1"/>
                </a:solidFill>
              </a:rPr>
              <a:t> τους, συχνά δεν </a:t>
            </a:r>
            <a:r>
              <a:rPr lang="el-GR" b="1" dirty="0" err="1" smtClean="0">
                <a:solidFill>
                  <a:schemeClr val="tx1"/>
                </a:solidFill>
              </a:rPr>
              <a:t>εξαρτιώνται</a:t>
            </a:r>
            <a:r>
              <a:rPr lang="el-GR" b="1" dirty="0" smtClean="0">
                <a:solidFill>
                  <a:schemeClr val="tx1"/>
                </a:solidFill>
              </a:rPr>
              <a:t> από ψυχολογικές αναλύσεις, δεν είναι χαρακτήρες, αλλά είναι μορφές μέσα στις οποίες συμπυκνώνονται υπερατομικές καταστάσεις. Το χάσμα που χωρίζει τους συγγραφείς της εποχής του 1960 από τις προηγούμενες γενιές δεν μπορεί να αμφισβητηθεί. Για πρώτη φορά το ελληνικό θέατρο αντιπροσωπεύεται από μια συγγραφική κίνηση χωρίς εθνικές προκαταλήψεις. Είδαν την ελληνική πραγματικότητα, όχι σαν μια κλειστή, ειδυλλιακή κοινωνία που κρατιέται από τις παραδόσεις, αλλά όπως ακριβώς είναι: μια σύγχρονη κοινωνία ενταγμένη σ” ένα παγκόσμιο σύστημα. Οι σημαντικότεροι συγγραφείς του σύγχρονου ελληνικού θεάτρου είναι : Δημήτρης </a:t>
            </a:r>
            <a:r>
              <a:rPr lang="el-GR" b="1" dirty="0" err="1" smtClean="0">
                <a:solidFill>
                  <a:schemeClr val="tx1"/>
                </a:solidFill>
              </a:rPr>
              <a:t>Κεχαΐδης</a:t>
            </a:r>
            <a:r>
              <a:rPr lang="el-GR" b="1" dirty="0" smtClean="0">
                <a:solidFill>
                  <a:schemeClr val="tx1"/>
                </a:solidFill>
              </a:rPr>
              <a:t> («</a:t>
            </a:r>
            <a:r>
              <a:rPr lang="el-GR" b="1" dirty="0" err="1" smtClean="0">
                <a:solidFill>
                  <a:schemeClr val="tx1"/>
                </a:solidFill>
              </a:rPr>
              <a:t>Προάστειον</a:t>
            </a:r>
            <a:r>
              <a:rPr lang="el-GR" b="1" dirty="0" smtClean="0">
                <a:solidFill>
                  <a:schemeClr val="tx1"/>
                </a:solidFill>
              </a:rPr>
              <a:t> Νέου Φαλήρου», «Το Πανηγύρι», » Η Βέρα και το Τάβλι»), Βασίλης </a:t>
            </a:r>
            <a:r>
              <a:rPr lang="el-GR" b="1" dirty="0" err="1" smtClean="0">
                <a:solidFill>
                  <a:schemeClr val="tx1"/>
                </a:solidFill>
              </a:rPr>
              <a:t>Ζιώγας</a:t>
            </a:r>
            <a:r>
              <a:rPr lang="el-GR" b="1" dirty="0" smtClean="0">
                <a:solidFill>
                  <a:schemeClr val="tx1"/>
                </a:solidFill>
              </a:rPr>
              <a:t> («</a:t>
            </a:r>
            <a:r>
              <a:rPr lang="el-GR" b="1" dirty="0" err="1" smtClean="0">
                <a:solidFill>
                  <a:schemeClr val="tx1"/>
                </a:solidFill>
              </a:rPr>
              <a:t>Προξενειό</a:t>
            </a:r>
            <a:r>
              <a:rPr lang="el-GR" b="1" dirty="0" smtClean="0">
                <a:solidFill>
                  <a:schemeClr val="tx1"/>
                </a:solidFill>
              </a:rPr>
              <a:t> της Αντιγόνης», «Πασχαλινά παιχνίδια»), Κώστας Μουρσελάς («Η κυρία δεν πενθεί», «Επικίνδυνο φορτίο»), </a:t>
            </a:r>
            <a:r>
              <a:rPr lang="el-GR" b="1" dirty="0" err="1" smtClean="0">
                <a:solidFill>
                  <a:schemeClr val="tx1"/>
                </a:solidFill>
              </a:rPr>
              <a:t>Λούλα</a:t>
            </a:r>
            <a:r>
              <a:rPr lang="el-GR" b="1" dirty="0" smtClean="0">
                <a:solidFill>
                  <a:schemeClr val="tx1"/>
                </a:solidFill>
              </a:rPr>
              <a:t> Αναγνωστάκη («Η πόλη», «Αντόνιο ή το Μήνυμα»), Παύλος </a:t>
            </a:r>
            <a:r>
              <a:rPr lang="el-GR" b="1" dirty="0" err="1" smtClean="0">
                <a:solidFill>
                  <a:schemeClr val="tx1"/>
                </a:solidFill>
              </a:rPr>
              <a:t>Μάτεσης</a:t>
            </a:r>
            <a:r>
              <a:rPr lang="el-GR" b="1" dirty="0" smtClean="0">
                <a:solidFill>
                  <a:schemeClr val="tx1"/>
                </a:solidFill>
              </a:rPr>
              <a:t> («Τελετή», «Καθαίρεση», «Βιοχημεία»), Στρατής Καρράς («Παλαιστές», «Νυχτοφύλακες»), Γιώργος </a:t>
            </a:r>
            <a:r>
              <a:rPr lang="el-GR" b="1" dirty="0" err="1" smtClean="0">
                <a:solidFill>
                  <a:schemeClr val="tx1"/>
                </a:solidFill>
              </a:rPr>
              <a:t>Σκούρτης</a:t>
            </a:r>
            <a:r>
              <a:rPr lang="el-GR" b="1" dirty="0" smtClean="0">
                <a:solidFill>
                  <a:schemeClr val="tx1"/>
                </a:solidFill>
              </a:rPr>
              <a:t> («Νταντάδες», «Κομμάτια και θρύψαλα»), Μάριος </a:t>
            </a:r>
            <a:r>
              <a:rPr lang="el-GR" b="1" dirty="0" err="1" smtClean="0">
                <a:solidFill>
                  <a:schemeClr val="tx1"/>
                </a:solidFill>
              </a:rPr>
              <a:t>Ποντίκας</a:t>
            </a:r>
            <a:r>
              <a:rPr lang="el-GR" b="1" dirty="0" smtClean="0">
                <a:solidFill>
                  <a:schemeClr val="tx1"/>
                </a:solidFill>
              </a:rPr>
              <a:t> («Ο Λάκκος και η Φάβα», «Τρομπόνι»).</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GKOLFO.jpg"/>
          <p:cNvPicPr>
            <a:picLocks noGrp="1" noChangeAspect="1"/>
          </p:cNvPicPr>
          <p:nvPr>
            <p:ph idx="1"/>
          </p:nvPr>
        </p:nvPicPr>
        <p:blipFill>
          <a:blip r:embed="rId2" cstate="print"/>
          <a:stretch>
            <a:fillRect/>
          </a:stretch>
        </p:blipFill>
        <p:spPr>
          <a:xfrm>
            <a:off x="2195736" y="211108"/>
            <a:ext cx="4320480" cy="645825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Νίκος </a:t>
            </a:r>
            <a:r>
              <a:rPr lang="el-GR" b="1" dirty="0" err="1" smtClean="0"/>
              <a:t>Παπαδημας</a:t>
            </a:r>
            <a:endParaRPr lang="el-GR" b="1" dirty="0" smtClean="0"/>
          </a:p>
          <a:p>
            <a:r>
              <a:rPr lang="el-GR" b="1" dirty="0" smtClean="0"/>
              <a:t>Γιώργος </a:t>
            </a:r>
            <a:r>
              <a:rPr lang="el-GR" b="1" dirty="0" err="1" smtClean="0"/>
              <a:t>Μποτωνάκης</a:t>
            </a:r>
            <a:endParaRPr lang="el-GR" b="1" dirty="0" smtClean="0"/>
          </a:p>
          <a:p>
            <a:r>
              <a:rPr lang="el-GR" b="1" dirty="0" err="1" smtClean="0"/>
              <a:t>Αρμέλο</a:t>
            </a:r>
            <a:r>
              <a:rPr lang="el-GR" b="1" dirty="0" smtClean="0"/>
              <a:t> </a:t>
            </a:r>
            <a:r>
              <a:rPr lang="el-GR" b="1" dirty="0" err="1" smtClean="0"/>
              <a:t>Ντελίου</a:t>
            </a:r>
            <a:endParaRPr lang="el-GR" b="1" dirty="0" smtClean="0"/>
          </a:p>
          <a:p>
            <a:r>
              <a:rPr lang="el-GR" b="1" dirty="0" smtClean="0"/>
              <a:t>Δαμιανός </a:t>
            </a:r>
            <a:r>
              <a:rPr lang="el-GR" b="1" dirty="0" err="1" smtClean="0"/>
              <a:t>Μπούτνερ</a:t>
            </a:r>
            <a:endParaRPr lang="el-GR" b="1" dirty="0" smtClean="0"/>
          </a:p>
          <a:p>
            <a:endParaRPr lang="el-GR" b="1" dirty="0" smtClean="0"/>
          </a:p>
          <a:p>
            <a:r>
              <a:rPr lang="el-GR" sz="2800" b="1" dirty="0" smtClean="0"/>
              <a:t>Πηγή : </a:t>
            </a:r>
            <a:r>
              <a:rPr lang="en-US" sz="2800" b="1" dirty="0" smtClean="0"/>
              <a:t>http://www.neo.gr/website/ergasiamathiti/20.htm</a:t>
            </a:r>
            <a:endParaRPr lang="el-GR" sz="28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TotalTime>
  <Words>654</Words>
  <Application>Microsoft Office PowerPoint</Application>
  <PresentationFormat>Προβολή στην οθόνη (4:3)</PresentationFormat>
  <Paragraphs>11</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Διαστημικό</vt:lpstr>
      <vt:lpstr>Το ΘΕΑΤΡΟ ΣΤΗ ΣΥΓΧΡΟΝΗ ΕΛΛΑΔΑ</vt:lpstr>
      <vt:lpstr>Διαφάνεια 2</vt:lpstr>
      <vt:lpstr>Διαφάνεια 3</vt:lpstr>
      <vt:lpstr>Διαφάνεια 4</vt:lpstr>
      <vt:lpstr>Διαφάνεια 5</vt:lpstr>
      <vt:lpstr>Διαφάνεια 6</vt:lpstr>
      <vt:lpstr>Διαφάνεια 7</vt:lpstr>
      <vt:lpstr>Διαφάνεια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θέατρο στη Σύγχρονη Ελλάδα</dc:title>
  <dc:creator>user</dc:creator>
  <cp:lastModifiedBy>user</cp:lastModifiedBy>
  <cp:revision>4</cp:revision>
  <dcterms:created xsi:type="dcterms:W3CDTF">2015-06-07T19:09:58Z</dcterms:created>
  <dcterms:modified xsi:type="dcterms:W3CDTF">2015-06-07T19:36:11Z</dcterms:modified>
</cp:coreProperties>
</file>